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56" r:id="rId5"/>
    <p:sldId id="310" r:id="rId6"/>
    <p:sldId id="313" r:id="rId7"/>
    <p:sldId id="315" r:id="rId8"/>
    <p:sldId id="312" r:id="rId9"/>
    <p:sldId id="258" r:id="rId10"/>
    <p:sldId id="268" r:id="rId11"/>
    <p:sldId id="304" r:id="rId12"/>
    <p:sldId id="305" r:id="rId13"/>
    <p:sldId id="316" r:id="rId14"/>
    <p:sldId id="306" r:id="rId15"/>
    <p:sldId id="317" r:id="rId16"/>
    <p:sldId id="265" r:id="rId17"/>
    <p:sldId id="278" r:id="rId18"/>
    <p:sldId id="308" r:id="rId19"/>
    <p:sldId id="309" r:id="rId20"/>
    <p:sldId id="266" r:id="rId21"/>
    <p:sldId id="270" r:id="rId22"/>
  </p:sldIdLst>
  <p:sldSz cx="9144000" cy="6858000" type="screen4x3"/>
  <p:notesSz cx="6735763" cy="9866313"/>
  <p:custDataLst>
    <p:tags r:id="rId24"/>
  </p:custDataLst>
  <p:defaultTextStyle>
    <a:defPPr>
      <a:defRPr lang="nl-NL"/>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ASRALLA Meisoon (AGRI-EXT)" initials="MN" lastIdx="1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61A9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2068" autoAdjust="0"/>
  </p:normalViewPr>
  <p:slideViewPr>
    <p:cSldViewPr>
      <p:cViewPr varScale="1">
        <p:scale>
          <a:sx n="72" d="100"/>
          <a:sy n="72" d="100"/>
        </p:scale>
        <p:origin x="1782"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18831" cy="495030"/>
          </a:xfrm>
          <a:prstGeom prst="rect">
            <a:avLst/>
          </a:prstGeom>
        </p:spPr>
        <p:txBody>
          <a:bodyPr vert="horz" lIns="92007" tIns="46003" rIns="92007" bIns="46003" rtlCol="0"/>
          <a:lstStyle>
            <a:lvl1pPr algn="l">
              <a:defRPr sz="1200"/>
            </a:lvl1pPr>
          </a:lstStyle>
          <a:p>
            <a:endParaRPr lang="en-GB"/>
          </a:p>
        </p:txBody>
      </p:sp>
      <p:sp>
        <p:nvSpPr>
          <p:cNvPr id="3" name="Tijdelijke aanduiding voor datum 2"/>
          <p:cNvSpPr>
            <a:spLocks noGrp="1"/>
          </p:cNvSpPr>
          <p:nvPr>
            <p:ph type="dt" idx="1"/>
          </p:nvPr>
        </p:nvSpPr>
        <p:spPr>
          <a:xfrm>
            <a:off x="3815373" y="0"/>
            <a:ext cx="2918831" cy="495030"/>
          </a:xfrm>
          <a:prstGeom prst="rect">
            <a:avLst/>
          </a:prstGeom>
        </p:spPr>
        <p:txBody>
          <a:bodyPr vert="horz" lIns="92007" tIns="46003" rIns="92007" bIns="46003" rtlCol="0"/>
          <a:lstStyle>
            <a:lvl1pPr algn="r">
              <a:defRPr sz="1200"/>
            </a:lvl1pPr>
          </a:lstStyle>
          <a:p>
            <a:fld id="{92C098E5-8545-4011-B262-6CE97FF94F8E}" type="datetimeFigureOut">
              <a:rPr lang="en-GB" smtClean="0"/>
              <a:pPr/>
              <a:t>30/09/2014</a:t>
            </a:fld>
            <a:endParaRPr lang="en-GB"/>
          </a:p>
        </p:txBody>
      </p:sp>
      <p:sp>
        <p:nvSpPr>
          <p:cNvPr id="4" name="Tijdelijke aanduiding voor dia-afbeelding 3"/>
          <p:cNvSpPr>
            <a:spLocks noGrp="1" noRot="1" noChangeAspect="1"/>
          </p:cNvSpPr>
          <p:nvPr>
            <p:ph type="sldImg" idx="2"/>
          </p:nvPr>
        </p:nvSpPr>
        <p:spPr>
          <a:xfrm>
            <a:off x="1147763" y="1233488"/>
            <a:ext cx="4440237" cy="3330575"/>
          </a:xfrm>
          <a:prstGeom prst="rect">
            <a:avLst/>
          </a:prstGeom>
          <a:noFill/>
          <a:ln w="12700">
            <a:solidFill>
              <a:prstClr val="black"/>
            </a:solidFill>
          </a:ln>
        </p:spPr>
        <p:txBody>
          <a:bodyPr vert="horz" lIns="92007" tIns="46003" rIns="92007" bIns="46003" rtlCol="0" anchor="ctr"/>
          <a:lstStyle/>
          <a:p>
            <a:endParaRPr lang="en-GB"/>
          </a:p>
        </p:txBody>
      </p:sp>
      <p:sp>
        <p:nvSpPr>
          <p:cNvPr id="5" name="Tijdelijke aanduiding voor notities 4"/>
          <p:cNvSpPr>
            <a:spLocks noGrp="1"/>
          </p:cNvSpPr>
          <p:nvPr>
            <p:ph type="body" sz="quarter" idx="3"/>
          </p:nvPr>
        </p:nvSpPr>
        <p:spPr>
          <a:xfrm>
            <a:off x="673577" y="4748163"/>
            <a:ext cx="5388610" cy="3884861"/>
          </a:xfrm>
          <a:prstGeom prst="rect">
            <a:avLst/>
          </a:prstGeom>
        </p:spPr>
        <p:txBody>
          <a:bodyPr vert="horz" lIns="92007" tIns="46003" rIns="92007" bIns="46003"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6" name="Tijdelijke aanduiding voor voettekst 5"/>
          <p:cNvSpPr>
            <a:spLocks noGrp="1"/>
          </p:cNvSpPr>
          <p:nvPr>
            <p:ph type="ftr" sz="quarter" idx="4"/>
          </p:nvPr>
        </p:nvSpPr>
        <p:spPr>
          <a:xfrm>
            <a:off x="0" y="9371285"/>
            <a:ext cx="2918831" cy="495029"/>
          </a:xfrm>
          <a:prstGeom prst="rect">
            <a:avLst/>
          </a:prstGeom>
        </p:spPr>
        <p:txBody>
          <a:bodyPr vert="horz" lIns="92007" tIns="46003" rIns="92007" bIns="46003"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15373" y="9371285"/>
            <a:ext cx="2918831" cy="495029"/>
          </a:xfrm>
          <a:prstGeom prst="rect">
            <a:avLst/>
          </a:prstGeom>
        </p:spPr>
        <p:txBody>
          <a:bodyPr vert="horz" lIns="92007" tIns="46003" rIns="92007" bIns="46003" rtlCol="0" anchor="b"/>
          <a:lstStyle>
            <a:lvl1pPr algn="r">
              <a:defRPr sz="1200"/>
            </a:lvl1pPr>
          </a:lstStyle>
          <a:p>
            <a:fld id="{9FC83802-3C13-479B-84E7-1E5DE436E441}" type="slidenum">
              <a:rPr lang="en-GB" smtClean="0"/>
              <a:pPr/>
              <a:t>‹#›</a:t>
            </a:fld>
            <a:endParaRPr lang="en-GB"/>
          </a:p>
        </p:txBody>
      </p:sp>
    </p:spTree>
    <p:extLst>
      <p:ext uri="{BB962C8B-B14F-4D97-AF65-F5344CB8AC3E}">
        <p14:creationId xmlns:p14="http://schemas.microsoft.com/office/powerpoint/2010/main" val="2228225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C83802-3C13-479B-84E7-1E5DE436E441}" type="slidenum">
              <a:rPr lang="en-GB" smtClean="0"/>
              <a:pPr/>
              <a:t>1</a:t>
            </a:fld>
            <a:endParaRPr lang="en-GB"/>
          </a:p>
        </p:txBody>
      </p:sp>
    </p:spTree>
    <p:extLst>
      <p:ext uri="{BB962C8B-B14F-4D97-AF65-F5344CB8AC3E}">
        <p14:creationId xmlns:p14="http://schemas.microsoft.com/office/powerpoint/2010/main" val="2780374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FC83802-3C13-479B-84E7-1E5DE436E441}" type="slidenum">
              <a:rPr lang="en-GB" smtClean="0"/>
              <a:pPr/>
              <a:t>10</a:t>
            </a:fld>
            <a:endParaRPr lang="en-GB"/>
          </a:p>
        </p:txBody>
      </p:sp>
    </p:spTree>
    <p:extLst>
      <p:ext uri="{BB962C8B-B14F-4D97-AF65-F5344CB8AC3E}">
        <p14:creationId xmlns:p14="http://schemas.microsoft.com/office/powerpoint/2010/main" val="982148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defTabSz="925773">
              <a:defRPr/>
            </a:pPr>
            <a:endParaRPr lang="nl-BE" dirty="0"/>
          </a:p>
        </p:txBody>
      </p:sp>
      <p:sp>
        <p:nvSpPr>
          <p:cNvPr id="4" name="Tijdelijke aanduiding voor dianummer 3"/>
          <p:cNvSpPr>
            <a:spLocks noGrp="1"/>
          </p:cNvSpPr>
          <p:nvPr>
            <p:ph type="sldNum" sz="quarter" idx="10"/>
          </p:nvPr>
        </p:nvSpPr>
        <p:spPr/>
        <p:txBody>
          <a:bodyPr/>
          <a:lstStyle/>
          <a:p>
            <a:fld id="{40D009C8-BFAD-4EF9-B488-BE96D763DCA6}" type="slidenum">
              <a:rPr lang="nl-BE" smtClean="0">
                <a:solidFill>
                  <a:prstClr val="black"/>
                </a:solidFill>
              </a:rPr>
              <a:pPr/>
              <a:t>11</a:t>
            </a:fld>
            <a:endParaRPr lang="nl-BE">
              <a:solidFill>
                <a:prstClr val="black"/>
              </a:solidFill>
            </a:endParaRPr>
          </a:p>
        </p:txBody>
      </p:sp>
    </p:spTree>
    <p:extLst>
      <p:ext uri="{BB962C8B-B14F-4D97-AF65-F5344CB8AC3E}">
        <p14:creationId xmlns:p14="http://schemas.microsoft.com/office/powerpoint/2010/main" val="3337203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defTabSz="925773">
              <a:defRPr/>
            </a:pPr>
            <a:endParaRPr lang="nl-BE" dirty="0"/>
          </a:p>
        </p:txBody>
      </p:sp>
      <p:sp>
        <p:nvSpPr>
          <p:cNvPr id="4" name="Tijdelijke aanduiding voor dianummer 3"/>
          <p:cNvSpPr>
            <a:spLocks noGrp="1"/>
          </p:cNvSpPr>
          <p:nvPr>
            <p:ph type="sldNum" sz="quarter" idx="10"/>
          </p:nvPr>
        </p:nvSpPr>
        <p:spPr/>
        <p:txBody>
          <a:bodyPr/>
          <a:lstStyle/>
          <a:p>
            <a:fld id="{40D009C8-BFAD-4EF9-B488-BE96D763DCA6}" type="slidenum">
              <a:rPr lang="nl-BE" smtClean="0">
                <a:solidFill>
                  <a:prstClr val="black"/>
                </a:solidFill>
              </a:rPr>
              <a:pPr/>
              <a:t>12</a:t>
            </a:fld>
            <a:endParaRPr lang="nl-BE">
              <a:solidFill>
                <a:prstClr val="black"/>
              </a:solidFill>
            </a:endParaRPr>
          </a:p>
        </p:txBody>
      </p:sp>
    </p:spTree>
    <p:extLst>
      <p:ext uri="{BB962C8B-B14F-4D97-AF65-F5344CB8AC3E}">
        <p14:creationId xmlns:p14="http://schemas.microsoft.com/office/powerpoint/2010/main" val="20452837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t-EE" sz="1200" dirty="0" err="1" smtClean="0"/>
              <a:t>Networking</a:t>
            </a:r>
            <a:endParaRPr lang="et-EE" sz="1200" dirty="0" smtClean="0"/>
          </a:p>
          <a:p>
            <a:r>
              <a:rPr lang="et-EE" sz="1200" dirty="0" smtClean="0"/>
              <a:t>Access to information</a:t>
            </a:r>
          </a:p>
          <a:p>
            <a:r>
              <a:rPr lang="et-EE" sz="1200" dirty="0" err="1" smtClean="0"/>
              <a:t>Knowledge</a:t>
            </a:r>
            <a:r>
              <a:rPr lang="et-EE" sz="1200" dirty="0" smtClean="0"/>
              <a:t> sharing</a:t>
            </a:r>
          </a:p>
          <a:p>
            <a:r>
              <a:rPr lang="et-EE" sz="1200" dirty="0" smtClean="0"/>
              <a:t>Best practice</a:t>
            </a:r>
          </a:p>
          <a:p>
            <a:r>
              <a:rPr lang="et-EE" sz="1200" dirty="0" smtClean="0"/>
              <a:t>Reporting and outcomes</a:t>
            </a:r>
          </a:p>
          <a:p>
            <a:pPr defTabSz="920069">
              <a:defRPr/>
            </a:pPr>
            <a:endParaRPr lang="nl-BE" altLang="en-US" dirty="0" smtClean="0"/>
          </a:p>
          <a:p>
            <a:pPr defTabSz="920069">
              <a:defRPr/>
            </a:pPr>
            <a:endParaRPr lang="nl-BE" altLang="en-US" dirty="0" smtClean="0"/>
          </a:p>
          <a:p>
            <a:pPr defTabSz="920069">
              <a:defRPr/>
            </a:pPr>
            <a:r>
              <a:rPr lang="et-EE" altLang="en-US" dirty="0" smtClean="0"/>
              <a:t>So far</a:t>
            </a:r>
            <a:r>
              <a:rPr lang="nl-BE" altLang="en-US" dirty="0" smtClean="0"/>
              <a:t>,</a:t>
            </a:r>
            <a:r>
              <a:rPr lang="et-EE" altLang="en-US" dirty="0" smtClean="0"/>
              <a:t> </a:t>
            </a:r>
            <a:r>
              <a:rPr lang="en-US" altLang="en-US" dirty="0"/>
              <a:t>EIP-AGRI information </a:t>
            </a:r>
            <a:r>
              <a:rPr lang="nl-BE" altLang="en-US" dirty="0" smtClean="0"/>
              <a:t>was </a:t>
            </a:r>
            <a:r>
              <a:rPr lang="et-EE" altLang="en-US" dirty="0" smtClean="0"/>
              <a:t>published </a:t>
            </a:r>
            <a:r>
              <a:rPr lang="et-EE" altLang="en-US" dirty="0"/>
              <a:t>via </a:t>
            </a:r>
            <a:r>
              <a:rPr lang="nl-BE" altLang="en-US" dirty="0" smtClean="0"/>
              <a:t>the </a:t>
            </a:r>
            <a:r>
              <a:rPr lang="et-EE" altLang="en-US" dirty="0" smtClean="0"/>
              <a:t>EC website</a:t>
            </a:r>
            <a:r>
              <a:rPr lang="nl-BE" altLang="en-US" dirty="0" smtClean="0"/>
              <a:t>. Now</a:t>
            </a:r>
            <a:r>
              <a:rPr lang="et-EE" altLang="en-US" dirty="0" smtClean="0"/>
              <a:t> </a:t>
            </a:r>
            <a:r>
              <a:rPr lang="et-EE" altLang="en-US" dirty="0"/>
              <a:t>we are proud to present a brand </a:t>
            </a:r>
            <a:r>
              <a:rPr lang="et-EE" altLang="en-US" dirty="0" smtClean="0"/>
              <a:t>new</a:t>
            </a:r>
            <a:r>
              <a:rPr lang="nl-BE" altLang="en-US" dirty="0" smtClean="0"/>
              <a:t>,</a:t>
            </a:r>
            <a:r>
              <a:rPr lang="et-EE" altLang="en-US" dirty="0" smtClean="0"/>
              <a:t> </a:t>
            </a:r>
            <a:r>
              <a:rPr lang="en-US" altLang="en-US" dirty="0"/>
              <a:t>interactive </a:t>
            </a:r>
            <a:r>
              <a:rPr lang="et-EE" altLang="en-US" dirty="0"/>
              <a:t>EIP-AGRI </a:t>
            </a:r>
            <a:r>
              <a:rPr lang="et-EE" altLang="en-US" dirty="0" smtClean="0"/>
              <a:t>website</a:t>
            </a:r>
            <a:r>
              <a:rPr lang="nl-BE" altLang="en-US" dirty="0" smtClean="0"/>
              <a:t>,</a:t>
            </a:r>
            <a:r>
              <a:rPr lang="et-EE" altLang="en-US" dirty="0" smtClean="0"/>
              <a:t> </a:t>
            </a:r>
            <a:r>
              <a:rPr lang="et-EE" altLang="en-US" dirty="0"/>
              <a:t>which</a:t>
            </a:r>
            <a:r>
              <a:rPr lang="en-US" altLang="en-US" dirty="0"/>
              <a:t> </a:t>
            </a:r>
            <a:r>
              <a:rPr lang="et-EE" altLang="en-US" dirty="0" err="1"/>
              <a:t>provides</a:t>
            </a:r>
            <a:r>
              <a:rPr lang="et-EE" altLang="en-US" dirty="0"/>
              <a:t> </a:t>
            </a:r>
            <a:r>
              <a:rPr lang="en-US" altLang="en-US" dirty="0"/>
              <a:t>a new interactive innovation platform </a:t>
            </a:r>
            <a:r>
              <a:rPr lang="et-EE" altLang="en-US" dirty="0" err="1"/>
              <a:t>for</a:t>
            </a:r>
            <a:r>
              <a:rPr lang="et-EE" altLang="en-US" dirty="0"/>
              <a:t> </a:t>
            </a:r>
            <a:r>
              <a:rPr lang="en-US" altLang="en-US" dirty="0"/>
              <a:t>project databases, partner search</a:t>
            </a:r>
            <a:r>
              <a:rPr lang="et-EE" altLang="en-US" dirty="0"/>
              <a:t> </a:t>
            </a:r>
            <a:r>
              <a:rPr lang="en-US" altLang="en-US" dirty="0"/>
              <a:t>and an overview of funding opportunities for innovation projects.</a:t>
            </a:r>
            <a:endParaRPr lang="et-EE" altLang="en-US" dirty="0"/>
          </a:p>
          <a:p>
            <a:pPr defTabSz="920069">
              <a:defRPr/>
            </a:pPr>
            <a:endParaRPr lang="et-EE" altLang="en-US" dirty="0"/>
          </a:p>
          <a:p>
            <a:pPr defTabSz="920069">
              <a:defRPr/>
            </a:pPr>
            <a:r>
              <a:rPr lang="nl-BE" altLang="en-US" dirty="0" smtClean="0"/>
              <a:t>The </a:t>
            </a:r>
            <a:r>
              <a:rPr lang="et-EE" altLang="en-US" dirty="0" smtClean="0"/>
              <a:t>Website </a:t>
            </a:r>
            <a:r>
              <a:rPr lang="en-US" altLang="en-US" dirty="0"/>
              <a:t>will allow you to:</a:t>
            </a:r>
          </a:p>
          <a:p>
            <a:pPr marL="172513" marR="0" indent="-172513" algn="l" defTabSz="92006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smtClean="0"/>
              <a:t>There will be also an application - MY EIP-AGRI – that will connect you to your own EIP-AGRI dashboard, enabling you to follow the information and people you are interested in – to be made available soon.</a:t>
            </a:r>
          </a:p>
          <a:p>
            <a:pPr marL="172513" indent="-172513" defTabSz="920069">
              <a:buFont typeface="Arial" panose="020B0604020202020204" pitchFamily="34" charset="0"/>
              <a:buChar char="•"/>
              <a:defRPr/>
            </a:pPr>
            <a:r>
              <a:rPr lang="en-US" altLang="en-US" dirty="0" smtClean="0"/>
              <a:t>SHARE </a:t>
            </a:r>
            <a:r>
              <a:rPr lang="en-US" altLang="en-US" dirty="0"/>
              <a:t>information about you, your projects and project ideas, research needs,</a:t>
            </a:r>
          </a:p>
          <a:p>
            <a:pPr marL="172513" indent="-172513" defTabSz="920069">
              <a:buFont typeface="Arial" panose="020B0604020202020204" pitchFamily="34" charset="0"/>
              <a:buChar char="•"/>
              <a:defRPr/>
            </a:pPr>
            <a:r>
              <a:rPr lang="en-US" altLang="en-US" dirty="0"/>
              <a:t>SEARCH for funding opportunities, partners, interesting projects,</a:t>
            </a:r>
          </a:p>
          <a:p>
            <a:pPr marL="172513" indent="-172513" defTabSz="920069">
              <a:buFont typeface="Arial" panose="020B0604020202020204" pitchFamily="34" charset="0"/>
              <a:buChar char="•"/>
              <a:defRPr/>
            </a:pPr>
            <a:r>
              <a:rPr lang="en-US" altLang="en-US" dirty="0"/>
              <a:t>Get information (FOCUS ON) about practical innovative solutions to problems and opportunities provided in the EIP-AGRI Focus Group chapter</a:t>
            </a:r>
          </a:p>
          <a:p>
            <a:pPr marL="172513" indent="-172513" defTabSz="920069">
              <a:buFont typeface="Arial" panose="020B0604020202020204" pitchFamily="34" charset="0"/>
              <a:buChar char="•"/>
              <a:defRPr/>
            </a:pPr>
            <a:r>
              <a:rPr lang="en-US" altLang="en-US" dirty="0" smtClean="0"/>
              <a:t>Access </a:t>
            </a:r>
            <a:r>
              <a:rPr lang="en-US" altLang="en-US" dirty="0"/>
              <a:t>different EIP-AGRI related publications in our library</a:t>
            </a:r>
          </a:p>
          <a:p>
            <a:pPr marL="172513" indent="-172513" defTabSz="920069">
              <a:buFont typeface="Arial" panose="020B0604020202020204" pitchFamily="34" charset="0"/>
              <a:buChar char="•"/>
              <a:defRPr/>
            </a:pPr>
            <a:r>
              <a:rPr lang="en-US" altLang="en-US" dirty="0"/>
              <a:t>STAY UP </a:t>
            </a:r>
            <a:r>
              <a:rPr lang="en-US" altLang="en-US" dirty="0" smtClean="0"/>
              <a:t>TO </a:t>
            </a:r>
            <a:r>
              <a:rPr lang="en-US" altLang="en-US" dirty="0"/>
              <a:t>DATE on innovation related agricultural topics and read about the latest EIP-AGRI news and events</a:t>
            </a:r>
          </a:p>
          <a:p>
            <a:pPr marL="172513" indent="-172513" defTabSz="920069">
              <a:buFont typeface="Arial" panose="020B0604020202020204" pitchFamily="34" charset="0"/>
              <a:buChar char="•"/>
              <a:defRPr/>
            </a:pPr>
            <a:endParaRPr lang="en-US" altLang="en-US" dirty="0" smtClean="0"/>
          </a:p>
          <a:p>
            <a:pPr marL="0" indent="0" defTabSz="920069">
              <a:buFont typeface="Arial" panose="020B0604020202020204" pitchFamily="34" charset="0"/>
              <a:buNone/>
              <a:defRPr/>
            </a:pPr>
            <a:r>
              <a:rPr lang="en-US" altLang="en-US" dirty="0" smtClean="0"/>
              <a:t>Please</a:t>
            </a:r>
            <a:r>
              <a:rPr lang="en-US" altLang="en-US" baseline="0" dirty="0" smtClean="0"/>
              <a:t> note that the website is currently being developed further, and your feedback on what is useful, and on how we can further improve it will be most welcome</a:t>
            </a:r>
            <a:endParaRPr lang="en-US" altLang="en-US" dirty="0"/>
          </a:p>
        </p:txBody>
      </p:sp>
      <p:sp>
        <p:nvSpPr>
          <p:cNvPr id="4" name="Tijdelijke aanduiding voor dianummer 3"/>
          <p:cNvSpPr>
            <a:spLocks noGrp="1"/>
          </p:cNvSpPr>
          <p:nvPr>
            <p:ph type="sldNum" sz="quarter" idx="10"/>
          </p:nvPr>
        </p:nvSpPr>
        <p:spPr/>
        <p:txBody>
          <a:bodyPr/>
          <a:lstStyle/>
          <a:p>
            <a:fld id="{9FC83802-3C13-479B-84E7-1E5DE436E441}"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7443114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sz="900" dirty="0"/>
          </a:p>
        </p:txBody>
      </p:sp>
      <p:sp>
        <p:nvSpPr>
          <p:cNvPr id="4" name="Slide Number Placeholder 3"/>
          <p:cNvSpPr>
            <a:spLocks noGrp="1"/>
          </p:cNvSpPr>
          <p:nvPr>
            <p:ph type="sldNum" sz="quarter" idx="10"/>
          </p:nvPr>
        </p:nvSpPr>
        <p:spPr/>
        <p:txBody>
          <a:bodyPr/>
          <a:lstStyle/>
          <a:p>
            <a:fld id="{9FC83802-3C13-479B-84E7-1E5DE436E441}" type="slidenum">
              <a:rPr lang="en-GB" smtClean="0"/>
              <a:pPr/>
              <a:t>14</a:t>
            </a:fld>
            <a:endParaRPr lang="en-GB"/>
          </a:p>
        </p:txBody>
      </p:sp>
    </p:spTree>
    <p:extLst>
      <p:ext uri="{BB962C8B-B14F-4D97-AF65-F5344CB8AC3E}">
        <p14:creationId xmlns:p14="http://schemas.microsoft.com/office/powerpoint/2010/main" val="2965389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How can we help you disseminate</a:t>
            </a:r>
            <a:r>
              <a:rPr lang="et-EE" sz="1200" dirty="0" smtClean="0"/>
              <a:t>: </a:t>
            </a:r>
            <a:r>
              <a:rPr lang="nl-BE" sz="1200" dirty="0" smtClean="0"/>
              <a:t>for instance through our monthly </a:t>
            </a:r>
            <a:r>
              <a:rPr lang="et-EE" sz="1200" dirty="0" smtClean="0">
                <a:solidFill>
                  <a:srgbClr val="92D050"/>
                </a:solidFill>
              </a:rPr>
              <a:t>N</a:t>
            </a:r>
            <a:r>
              <a:rPr lang="nl-BE" sz="1200" dirty="0" smtClean="0">
                <a:solidFill>
                  <a:srgbClr val="92D050"/>
                </a:solidFill>
              </a:rPr>
              <a:t>ewsletters</a:t>
            </a:r>
            <a:r>
              <a:rPr lang="et-EE" sz="1200" dirty="0" smtClean="0">
                <a:solidFill>
                  <a:srgbClr val="92D050"/>
                </a:solidFill>
              </a:rPr>
              <a:t>, F</a:t>
            </a:r>
            <a:r>
              <a:rPr lang="nl-BE" sz="1200" dirty="0" smtClean="0">
                <a:solidFill>
                  <a:srgbClr val="92D050"/>
                </a:solidFill>
              </a:rPr>
              <a:t>actsheets</a:t>
            </a:r>
            <a:endParaRPr lang="nl-BE" sz="1200" dirty="0" smtClean="0">
              <a:solidFill>
                <a:srgbClr val="00B050"/>
              </a:solidFill>
            </a:endParaRPr>
          </a:p>
          <a:p>
            <a:endParaRPr lang="nl-BE" sz="1200" dirty="0" smtClean="0">
              <a:solidFill>
                <a:srgbClr val="00B050"/>
              </a:solidFill>
            </a:endParaRPr>
          </a:p>
          <a:p>
            <a:pPr marL="800100" lvl="1" indent="-342900" eaLnBrk="1" fontAlgn="auto" hangingPunct="1">
              <a:spcBef>
                <a:spcPts val="0"/>
              </a:spcBef>
              <a:spcAft>
                <a:spcPts val="600"/>
              </a:spcAft>
              <a:buFont typeface="Symbol" panose="05050102010706020507" pitchFamily="18" charset="2"/>
              <a:buChar char="-"/>
              <a:defRPr/>
            </a:pPr>
            <a:r>
              <a:rPr lang="et-EE" sz="2000" dirty="0" smtClean="0">
                <a:solidFill>
                  <a:srgbClr val="008080"/>
                </a:solidFill>
                <a:latin typeface="Tahoma" panose="020B0604030504040204" pitchFamily="34" charset="0"/>
                <a:ea typeface="Tahoma" panose="020B0604030504040204" pitchFamily="34" charset="0"/>
                <a:cs typeface="Tahoma" panose="020B0604030504040204" pitchFamily="34" charset="0"/>
              </a:rPr>
              <a:t>disseminate g</a:t>
            </a:r>
            <a:r>
              <a:rPr lang="en-US" sz="2000" dirty="0" err="1" smtClean="0">
                <a:solidFill>
                  <a:srgbClr val="008080"/>
                </a:solidFill>
                <a:latin typeface="Tahoma" panose="020B0604030504040204" pitchFamily="34" charset="0"/>
                <a:ea typeface="Tahoma" panose="020B0604030504040204" pitchFamily="34" charset="0"/>
                <a:cs typeface="Tahoma" panose="020B0604030504040204" pitchFamily="34" charset="0"/>
              </a:rPr>
              <a:t>ood</a:t>
            </a:r>
            <a:r>
              <a:rPr lang="en-US" sz="2000" dirty="0" smtClean="0">
                <a:solidFill>
                  <a:srgbClr val="008080"/>
                </a:solidFill>
                <a:latin typeface="Tahoma" panose="020B0604030504040204" pitchFamily="34" charset="0"/>
                <a:ea typeface="Tahoma" panose="020B0604030504040204" pitchFamily="34" charset="0"/>
                <a:cs typeface="Tahoma" panose="020B0604030504040204" pitchFamily="34" charset="0"/>
              </a:rPr>
              <a:t> innovative projects</a:t>
            </a:r>
            <a:endParaRPr lang="et-EE" sz="2000" dirty="0" smtClean="0">
              <a:solidFill>
                <a:srgbClr val="008080"/>
              </a:solidFill>
              <a:latin typeface="Tahoma" panose="020B0604030504040204" pitchFamily="34" charset="0"/>
              <a:ea typeface="Tahoma" panose="020B0604030504040204" pitchFamily="34" charset="0"/>
              <a:cs typeface="Tahoma" panose="020B0604030504040204" pitchFamily="34" charset="0"/>
            </a:endParaRPr>
          </a:p>
          <a:p>
            <a:pPr marL="800100" lvl="1" indent="-342900" eaLnBrk="1" fontAlgn="auto" hangingPunct="1">
              <a:spcBef>
                <a:spcPts val="0"/>
              </a:spcBef>
              <a:spcAft>
                <a:spcPts val="600"/>
              </a:spcAft>
              <a:buFont typeface="Symbol" panose="05050102010706020507" pitchFamily="18" charset="2"/>
              <a:buChar char="-"/>
              <a:defRPr/>
            </a:pPr>
            <a:r>
              <a:rPr lang="et-EE" sz="2000" dirty="0" smtClean="0">
                <a:solidFill>
                  <a:srgbClr val="008080"/>
                </a:solidFill>
                <a:latin typeface="Tahoma" panose="020B0604030504040204" pitchFamily="34" charset="0"/>
                <a:ea typeface="Tahoma" panose="020B0604030504040204" pitchFamily="34" charset="0"/>
                <a:cs typeface="Tahoma" panose="020B0604030504040204" pitchFamily="34" charset="0"/>
              </a:rPr>
              <a:t>P</a:t>
            </a:r>
            <a:r>
              <a:rPr lang="en-US" sz="2000" dirty="0" smtClean="0">
                <a:solidFill>
                  <a:srgbClr val="008080"/>
                </a:solidFill>
                <a:latin typeface="Tahoma" panose="020B0604030504040204" pitchFamily="34" charset="0"/>
                <a:ea typeface="Tahoma" panose="020B0604030504040204" pitchFamily="34" charset="0"/>
                <a:cs typeface="Tahoma" panose="020B0604030504040204" pitchFamily="34" charset="0"/>
              </a:rPr>
              <a:t>resent ERANETs</a:t>
            </a:r>
            <a:endParaRPr lang="et-EE" sz="2000" dirty="0" smtClean="0">
              <a:solidFill>
                <a:srgbClr val="008080"/>
              </a:solidFill>
              <a:latin typeface="Tahoma" panose="020B0604030504040204" pitchFamily="34" charset="0"/>
              <a:ea typeface="Tahoma" panose="020B0604030504040204" pitchFamily="34" charset="0"/>
              <a:cs typeface="Tahoma" panose="020B0604030504040204" pitchFamily="34" charset="0"/>
            </a:endParaRPr>
          </a:p>
          <a:p>
            <a:pPr marL="800100" lvl="1" indent="-342900" eaLnBrk="1" fontAlgn="auto" hangingPunct="1">
              <a:spcBef>
                <a:spcPts val="0"/>
              </a:spcBef>
              <a:spcAft>
                <a:spcPts val="600"/>
              </a:spcAft>
              <a:buFont typeface="Symbol" panose="05050102010706020507" pitchFamily="18" charset="2"/>
              <a:buChar char="-"/>
              <a:defRPr/>
            </a:pPr>
            <a:r>
              <a:rPr lang="et-EE" sz="2000" dirty="0" smtClean="0">
                <a:solidFill>
                  <a:srgbClr val="008080"/>
                </a:solidFill>
                <a:latin typeface="Tahoma" panose="020B0604030504040204" pitchFamily="34" charset="0"/>
                <a:ea typeface="Tahoma" panose="020B0604030504040204" pitchFamily="34" charset="0"/>
                <a:cs typeface="Tahoma" panose="020B0604030504040204" pitchFamily="34" charset="0"/>
              </a:rPr>
              <a:t>advertise </a:t>
            </a:r>
            <a:r>
              <a:rPr lang="nl-BE" sz="2000" dirty="0" smtClean="0">
                <a:solidFill>
                  <a:srgbClr val="008080"/>
                </a:solidFill>
                <a:latin typeface="Tahoma" panose="020B0604030504040204" pitchFamily="34" charset="0"/>
                <a:ea typeface="Tahoma" panose="020B0604030504040204" pitchFamily="34" charset="0"/>
                <a:cs typeface="Tahoma" panose="020B0604030504040204" pitchFamily="34" charset="0"/>
              </a:rPr>
              <a:t>ERANET calls and</a:t>
            </a:r>
            <a:r>
              <a:rPr lang="et-EE" sz="2000" dirty="0" smtClean="0">
                <a:solidFill>
                  <a:srgbClr val="008080"/>
                </a:solidFill>
                <a:latin typeface="Tahoma" panose="020B0604030504040204" pitchFamily="34" charset="0"/>
                <a:ea typeface="Tahoma" panose="020B0604030504040204" pitchFamily="34" charset="0"/>
                <a:cs typeface="Tahoma" panose="020B0604030504040204" pitchFamily="34" charset="0"/>
              </a:rPr>
              <a:t> events</a:t>
            </a:r>
            <a:endParaRPr lang="nl-BE" sz="2000" dirty="0" smtClean="0">
              <a:solidFill>
                <a:srgbClr val="008080"/>
              </a:solidFill>
              <a:latin typeface="Tahoma" panose="020B0604030504040204" pitchFamily="34" charset="0"/>
              <a:ea typeface="Tahoma" panose="020B0604030504040204" pitchFamily="34" charset="0"/>
              <a:cs typeface="Tahoma" panose="020B0604030504040204" pitchFamily="34" charset="0"/>
            </a:endParaRPr>
          </a:p>
          <a:p>
            <a:pPr marL="800100" lvl="1" indent="-342900" eaLnBrk="1" fontAlgn="auto" hangingPunct="1">
              <a:spcBef>
                <a:spcPts val="0"/>
              </a:spcBef>
              <a:spcAft>
                <a:spcPts val="600"/>
              </a:spcAft>
              <a:buFont typeface="Symbol" panose="05050102010706020507" pitchFamily="18" charset="2"/>
              <a:buChar char="-"/>
              <a:defRPr/>
            </a:pPr>
            <a:r>
              <a:rPr lang="nl-BE" sz="2000" dirty="0" smtClean="0">
                <a:solidFill>
                  <a:srgbClr val="008080"/>
                </a:solidFill>
                <a:latin typeface="Tahoma" panose="020B0604030504040204" pitchFamily="34" charset="0"/>
                <a:ea typeface="Tahoma" panose="020B0604030504040204" pitchFamily="34" charset="0"/>
                <a:cs typeface="Tahoma" panose="020B0604030504040204" pitchFamily="34" charset="0"/>
              </a:rPr>
              <a:t>Promote innovative results that can help make agriculture and forestry more sustainable</a:t>
            </a:r>
          </a:p>
          <a:p>
            <a:pPr marL="457200" lvl="1" indent="0" eaLnBrk="1" fontAlgn="auto" hangingPunct="1">
              <a:spcBef>
                <a:spcPts val="0"/>
              </a:spcBef>
              <a:spcAft>
                <a:spcPts val="600"/>
              </a:spcAft>
              <a:buFont typeface="Symbol" panose="05050102010706020507" pitchFamily="18" charset="2"/>
              <a:buNone/>
              <a:defRPr/>
            </a:pPr>
            <a:endParaRPr lang="nl-BE" sz="2000" dirty="0" smtClean="0">
              <a:solidFill>
                <a:srgbClr val="008080"/>
              </a:solidFill>
              <a:latin typeface="Tahoma" panose="020B0604030504040204" pitchFamily="34" charset="0"/>
              <a:ea typeface="Tahoma" panose="020B0604030504040204" pitchFamily="34" charset="0"/>
              <a:cs typeface="Tahoma" panose="020B0604030504040204" pitchFamily="34" charset="0"/>
            </a:endParaRPr>
          </a:p>
          <a:p>
            <a:pPr marL="457200" marR="0" lvl="1" indent="0" algn="l" defTabSz="914400" rtl="0" eaLnBrk="1" fontAlgn="auto" latinLnBrk="0" hangingPunct="1">
              <a:lnSpc>
                <a:spcPct val="100000"/>
              </a:lnSpc>
              <a:spcBef>
                <a:spcPts val="0"/>
              </a:spcBef>
              <a:spcAft>
                <a:spcPts val="600"/>
              </a:spcAft>
              <a:buClrTx/>
              <a:buSzTx/>
              <a:buFont typeface="Symbol" panose="05050102010706020507" pitchFamily="18" charset="2"/>
              <a:buNone/>
              <a:tabLst/>
              <a:defRPr/>
            </a:pPr>
            <a:r>
              <a:rPr lang="et-EE" sz="2000" dirty="0" smtClean="0">
                <a:solidFill>
                  <a:schemeClr val="bg2"/>
                </a:solidFill>
                <a:latin typeface="Tahoma" panose="020B0604030504040204" pitchFamily="34" charset="0"/>
                <a:ea typeface="Tahoma" panose="020B0604030504040204" pitchFamily="34" charset="0"/>
                <a:cs typeface="Tahoma" panose="020B0604030504040204" pitchFamily="34" charset="0"/>
              </a:rPr>
              <a:t>Please send your proposals for topics to be covered in publications to servicepoint@eip-agri.eu</a:t>
            </a:r>
          </a:p>
          <a:p>
            <a:pPr marL="457200" lvl="1" indent="0" eaLnBrk="1" fontAlgn="auto" hangingPunct="1">
              <a:spcBef>
                <a:spcPts val="0"/>
              </a:spcBef>
              <a:spcAft>
                <a:spcPts val="600"/>
              </a:spcAft>
              <a:buFont typeface="Symbol" panose="05050102010706020507" pitchFamily="18" charset="2"/>
              <a:buNone/>
              <a:defRPr/>
            </a:pPr>
            <a:endParaRPr lang="en-US" sz="2000" dirty="0" smtClean="0">
              <a:solidFill>
                <a:srgbClr val="008080"/>
              </a:solidFill>
              <a:latin typeface="Tahoma" panose="020B0604030504040204" pitchFamily="34" charset="0"/>
              <a:ea typeface="Tahoma" panose="020B0604030504040204" pitchFamily="34" charset="0"/>
              <a:cs typeface="Tahoma" panose="020B0604030504040204" pitchFamily="34" charset="0"/>
            </a:endParaRPr>
          </a:p>
          <a:p>
            <a:pPr eaLnBrk="1" fontAlgn="auto" hangingPunct="1">
              <a:spcBef>
                <a:spcPts val="0"/>
              </a:spcBef>
              <a:spcAft>
                <a:spcPts val="600"/>
              </a:spcAft>
              <a:defRPr/>
            </a:pPr>
            <a:endParaRPr lang="et-EE" sz="2200" dirty="0" smtClean="0">
              <a:solidFill>
                <a:srgbClr val="008080"/>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9FC83802-3C13-479B-84E7-1E5DE436E441}"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16526148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40D009C8-BFAD-4EF9-B488-BE96D763DCA6}" type="slidenum">
              <a:rPr lang="nl-BE" smtClean="0">
                <a:solidFill>
                  <a:prstClr val="black"/>
                </a:solidFill>
              </a:rPr>
              <a:pPr/>
              <a:t>18</a:t>
            </a:fld>
            <a:endParaRPr lang="nl-BE">
              <a:solidFill>
                <a:prstClr val="black"/>
              </a:solidFill>
            </a:endParaRPr>
          </a:p>
        </p:txBody>
      </p:sp>
    </p:spTree>
    <p:extLst>
      <p:ext uri="{BB962C8B-B14F-4D97-AF65-F5344CB8AC3E}">
        <p14:creationId xmlns:p14="http://schemas.microsoft.com/office/powerpoint/2010/main" val="1173562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dirty="0" smtClean="0"/>
              <a:t>The</a:t>
            </a:r>
            <a:r>
              <a:rPr lang="nl-BE" baseline="0" dirty="0" smtClean="0"/>
              <a:t> EIP AGRI is the agricultural European Innovation Partnership. It is one of the five EIPs set up by the European union. The EIP AGRI assists the agriculture and forestry sectors to become more productive and sustainable, and able to tackle challenges such as competition,volatile prices, environmental rules, and climate change. Within the EU, the EIP AGRI is supported by two policies; rural development and Horizon 2020, the EU policy for research and innovation.</a:t>
            </a:r>
          </a:p>
          <a:p>
            <a:pPr marL="0" marR="0" indent="0" algn="l" defTabSz="914400" rtl="0" eaLnBrk="1" fontAlgn="auto" latinLnBrk="0" hangingPunct="1">
              <a:lnSpc>
                <a:spcPct val="100000"/>
              </a:lnSpc>
              <a:spcBef>
                <a:spcPts val="0"/>
              </a:spcBef>
              <a:spcAft>
                <a:spcPts val="0"/>
              </a:spcAft>
              <a:buClrTx/>
              <a:buSzTx/>
              <a:buFontTx/>
              <a:buNone/>
              <a:tabLst/>
              <a:defRPr/>
            </a:pPr>
            <a:endParaRPr lang="nl-BE" baseline="0" dirty="0" smtClean="0"/>
          </a:p>
          <a:p>
            <a:pPr>
              <a:buFontTx/>
              <a:buNone/>
            </a:pPr>
            <a:endParaRPr lang="nl-BE" dirty="0" smtClean="0"/>
          </a:p>
          <a:p>
            <a:pPr>
              <a:buFont typeface="Wingdings" panose="05000000000000000000" pitchFamily="2" charset="2"/>
              <a:buChar char="§"/>
            </a:pPr>
            <a:r>
              <a:rPr lang="en-US" sz="2000" dirty="0" smtClean="0"/>
              <a:t>New approach under the Europe 2020 Strategy for </a:t>
            </a:r>
            <a:r>
              <a:rPr lang="en-GB" sz="2000" dirty="0" smtClean="0"/>
              <a:t>smart, sustainable and inclusive growth (COM (2010) 2020)</a:t>
            </a:r>
          </a:p>
          <a:p>
            <a:pPr>
              <a:buFont typeface="Wingdings" panose="05000000000000000000" pitchFamily="2" charset="2"/>
              <a:buChar char="§"/>
            </a:pPr>
            <a:r>
              <a:rPr lang="de-DE" sz="2000" dirty="0" smtClean="0"/>
              <a:t>Flagship Initiative: "Innovation Union": "European Innovation Partnerships" to address major societal challenges of today (climate change, energy and resource efficiency, health, as well as demographic change)</a:t>
            </a:r>
          </a:p>
          <a:p>
            <a:pPr>
              <a:buFont typeface="Wingdings" panose="05000000000000000000" pitchFamily="2" charset="2"/>
              <a:buChar char="§"/>
            </a:pPr>
            <a:endParaRPr lang="de-DE" sz="2000" dirty="0" smtClean="0"/>
          </a:p>
          <a:p>
            <a:pPr>
              <a:buFont typeface="Wingdings" panose="05000000000000000000" pitchFamily="2" charset="2"/>
              <a:buChar char="§"/>
            </a:pPr>
            <a:r>
              <a:rPr lang="en-US" sz="2000" dirty="0" smtClean="0"/>
              <a:t>EIP AGRI: Part of a group of five EIP´s  </a:t>
            </a:r>
          </a:p>
          <a:p>
            <a:pPr marL="457200" lvl="1" indent="0">
              <a:buFontTx/>
              <a:buNone/>
            </a:pPr>
            <a:r>
              <a:rPr lang="en-US" sz="1800" dirty="0" smtClean="0"/>
              <a:t>(Other EIP´s: Active &amp; Healthy Ageing, Smart Cities and Communities, Water, Raw Materials)</a:t>
            </a:r>
          </a:p>
          <a:p>
            <a:pPr marL="0" marR="0" indent="0" algn="l" defTabSz="914400" rtl="0" eaLnBrk="1" fontAlgn="auto" latinLnBrk="0" hangingPunct="1">
              <a:lnSpc>
                <a:spcPct val="100000"/>
              </a:lnSpc>
              <a:spcBef>
                <a:spcPts val="0"/>
              </a:spcBef>
              <a:spcAft>
                <a:spcPts val="0"/>
              </a:spcAft>
              <a:buClrTx/>
              <a:buSzTx/>
              <a:buFontTx/>
              <a:buNone/>
              <a:tabLst/>
              <a:defRPr/>
            </a:pPr>
            <a:endParaRPr lang="nl-BE" dirty="0" smtClean="0"/>
          </a:p>
          <a:p>
            <a:endParaRPr lang="nl-BE" dirty="0"/>
          </a:p>
        </p:txBody>
      </p:sp>
      <p:sp>
        <p:nvSpPr>
          <p:cNvPr id="4" name="Slide Number Placeholder 3"/>
          <p:cNvSpPr>
            <a:spLocks noGrp="1"/>
          </p:cNvSpPr>
          <p:nvPr>
            <p:ph type="sldNum" sz="quarter" idx="10"/>
          </p:nvPr>
        </p:nvSpPr>
        <p:spPr/>
        <p:txBody>
          <a:bodyPr/>
          <a:lstStyle/>
          <a:p>
            <a:fld id="{9FC83802-3C13-479B-84E7-1E5DE436E441}" type="slidenum">
              <a:rPr lang="en-GB" smtClean="0"/>
              <a:pPr/>
              <a:t>2</a:t>
            </a:fld>
            <a:endParaRPr lang="en-GB"/>
          </a:p>
        </p:txBody>
      </p:sp>
    </p:spTree>
    <p:extLst>
      <p:ext uri="{BB962C8B-B14F-4D97-AF65-F5344CB8AC3E}">
        <p14:creationId xmlns:p14="http://schemas.microsoft.com/office/powerpoint/2010/main" val="88772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dirty="0" smtClean="0"/>
              <a:t>The</a:t>
            </a:r>
            <a:r>
              <a:rPr lang="nl-BE" baseline="0" dirty="0" smtClean="0"/>
              <a:t> EIP AGRI is the agricultural European Innovation Partnership. It is one of the five EIPs set up by the European union. The EIP AGRI assists the agriculture and forestry sectors to become more productive and sustainable, and able to tackle challenges such as competition,volatile prices, environmental rules, and climate change. Within the EU, the EIP AGRI is supported by two policies; rural development and Horizon 2020, the EU policy for research and innovation.</a:t>
            </a:r>
          </a:p>
          <a:p>
            <a:pPr marL="0" marR="0" indent="0" algn="l" defTabSz="914400" rtl="0" eaLnBrk="1" fontAlgn="auto" latinLnBrk="0" hangingPunct="1">
              <a:lnSpc>
                <a:spcPct val="100000"/>
              </a:lnSpc>
              <a:spcBef>
                <a:spcPts val="0"/>
              </a:spcBef>
              <a:spcAft>
                <a:spcPts val="0"/>
              </a:spcAft>
              <a:buClrTx/>
              <a:buSzTx/>
              <a:buFontTx/>
              <a:buNone/>
              <a:tabLst/>
              <a:defRPr/>
            </a:pPr>
            <a:endParaRPr lang="nl-BE" baseline="0" dirty="0" smtClean="0"/>
          </a:p>
          <a:p>
            <a:pPr>
              <a:buFontTx/>
              <a:buNone/>
            </a:pPr>
            <a:endParaRPr lang="nl-BE" dirty="0" smtClean="0"/>
          </a:p>
          <a:p>
            <a:pPr>
              <a:buFont typeface="Wingdings" panose="05000000000000000000" pitchFamily="2" charset="2"/>
              <a:buChar char="§"/>
            </a:pPr>
            <a:r>
              <a:rPr lang="en-US" sz="2000" dirty="0" smtClean="0"/>
              <a:t>New approach under the Europe 2020 Strategy for </a:t>
            </a:r>
            <a:r>
              <a:rPr lang="en-GB" sz="2000" dirty="0" smtClean="0"/>
              <a:t>smart, sustainable and inclusive growth (COM (2010) 2020)</a:t>
            </a:r>
          </a:p>
          <a:p>
            <a:pPr>
              <a:buFont typeface="Wingdings" panose="05000000000000000000" pitchFamily="2" charset="2"/>
              <a:buChar char="§"/>
            </a:pPr>
            <a:r>
              <a:rPr lang="de-DE" sz="2000" dirty="0" smtClean="0"/>
              <a:t>Flagship Initiative: "Innovation Union": "European Innovation Partnerships" to address major societal challenges of today (climate change, energy and resource efficiency, health, as well as demographic change)</a:t>
            </a:r>
          </a:p>
          <a:p>
            <a:pPr>
              <a:buFont typeface="Wingdings" panose="05000000000000000000" pitchFamily="2" charset="2"/>
              <a:buChar char="§"/>
            </a:pPr>
            <a:endParaRPr lang="de-DE" sz="2000" dirty="0" smtClean="0"/>
          </a:p>
          <a:p>
            <a:pPr>
              <a:buFont typeface="Wingdings" panose="05000000000000000000" pitchFamily="2" charset="2"/>
              <a:buChar char="§"/>
            </a:pPr>
            <a:r>
              <a:rPr lang="en-US" sz="2000" dirty="0" smtClean="0"/>
              <a:t>EIP AGRI: Part of a group of five EIP´s  </a:t>
            </a:r>
          </a:p>
          <a:p>
            <a:pPr marL="457200" lvl="1" indent="0">
              <a:buFontTx/>
              <a:buNone/>
            </a:pPr>
            <a:r>
              <a:rPr lang="en-US" sz="1800" dirty="0" smtClean="0"/>
              <a:t>(Other EIP´s: Active &amp; Healthy Ageing, Smart Cities and Communities, Water, Raw Materials)</a:t>
            </a:r>
          </a:p>
          <a:p>
            <a:pPr marL="0" marR="0" indent="0" algn="l" defTabSz="914400" rtl="0" eaLnBrk="1" fontAlgn="auto" latinLnBrk="0" hangingPunct="1">
              <a:lnSpc>
                <a:spcPct val="100000"/>
              </a:lnSpc>
              <a:spcBef>
                <a:spcPts val="0"/>
              </a:spcBef>
              <a:spcAft>
                <a:spcPts val="0"/>
              </a:spcAft>
              <a:buClrTx/>
              <a:buSzTx/>
              <a:buFontTx/>
              <a:buNone/>
              <a:tabLst/>
              <a:defRPr/>
            </a:pPr>
            <a:endParaRPr lang="nl-BE" dirty="0" smtClean="0"/>
          </a:p>
          <a:p>
            <a:endParaRPr lang="nl-BE" dirty="0"/>
          </a:p>
        </p:txBody>
      </p:sp>
      <p:sp>
        <p:nvSpPr>
          <p:cNvPr id="4" name="Slide Number Placeholder 3"/>
          <p:cNvSpPr>
            <a:spLocks noGrp="1"/>
          </p:cNvSpPr>
          <p:nvPr>
            <p:ph type="sldNum" sz="quarter" idx="10"/>
          </p:nvPr>
        </p:nvSpPr>
        <p:spPr/>
        <p:txBody>
          <a:bodyPr/>
          <a:lstStyle/>
          <a:p>
            <a:fld id="{9FC83802-3C13-479B-84E7-1E5DE436E441}" type="slidenum">
              <a:rPr lang="en-GB" smtClean="0"/>
              <a:pPr/>
              <a:t>3</a:t>
            </a:fld>
            <a:endParaRPr lang="en-GB"/>
          </a:p>
        </p:txBody>
      </p:sp>
    </p:spTree>
    <p:extLst>
      <p:ext uri="{BB962C8B-B14F-4D97-AF65-F5344CB8AC3E}">
        <p14:creationId xmlns:p14="http://schemas.microsoft.com/office/powerpoint/2010/main" val="1900501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spcBef>
                <a:spcPct val="30000"/>
              </a:spcBef>
              <a:spcAft>
                <a:spcPts val="2400"/>
              </a:spcAft>
              <a:buFont typeface="Wingdings" panose="05000000000000000000" pitchFamily="2" charset="2"/>
              <a:buChar char="§"/>
            </a:pPr>
            <a:r>
              <a:rPr lang="en-US" altLang="nl-BE" sz="1200" dirty="0" smtClean="0"/>
              <a:t>Far beyond speeding up transfer from laboratory to market</a:t>
            </a:r>
          </a:p>
          <a:p>
            <a:pPr eaLnBrk="1" hangingPunct="1">
              <a:spcBef>
                <a:spcPct val="30000"/>
              </a:spcBef>
              <a:spcAft>
                <a:spcPts val="2400"/>
              </a:spcAft>
              <a:buFont typeface="Wingdings" panose="05000000000000000000" pitchFamily="2" charset="2"/>
              <a:buChar char="§"/>
            </a:pPr>
            <a:r>
              <a:rPr lang="en-US" altLang="nl-BE" sz="1200" dirty="0" smtClean="0"/>
              <a:t>Forming partnerships - using bottom-up approaches and linking farmers, advisors, researchers, businesses, and other actors in Operational Groups</a:t>
            </a:r>
          </a:p>
          <a:p>
            <a:pPr eaLnBrk="1" hangingPunct="1">
              <a:spcBef>
                <a:spcPct val="30000"/>
              </a:spcBef>
              <a:spcAft>
                <a:spcPts val="2400"/>
              </a:spcAft>
              <a:buFont typeface="Wingdings" panose="05000000000000000000" pitchFamily="2" charset="2"/>
              <a:buChar char="§"/>
            </a:pPr>
            <a:r>
              <a:rPr lang="en-US" altLang="nl-BE" sz="1200" dirty="0" smtClean="0"/>
              <a:t>New insights and ideas, shape existing knowledge into solutions</a:t>
            </a:r>
          </a:p>
          <a:p>
            <a:pPr eaLnBrk="1" hangingPunct="1">
              <a:spcBef>
                <a:spcPct val="30000"/>
              </a:spcBef>
              <a:spcAft>
                <a:spcPts val="2400"/>
              </a:spcAft>
              <a:buFont typeface="Wingdings" panose="05000000000000000000" pitchFamily="2" charset="2"/>
              <a:buChar char="§"/>
            </a:pPr>
            <a:r>
              <a:rPr lang="en-US" altLang="nl-BE" sz="1200" dirty="0" smtClean="0"/>
              <a:t>Solutions put into practice very quickly thanks to the co-ownership generated during projects.</a:t>
            </a:r>
          </a:p>
          <a:p>
            <a:pPr eaLnBrk="1" hangingPunct="1">
              <a:spcBef>
                <a:spcPct val="30000"/>
              </a:spcBef>
              <a:spcAft>
                <a:spcPts val="2400"/>
              </a:spcAft>
              <a:buFont typeface="Wingdings" panose="05000000000000000000" pitchFamily="2" charset="2"/>
              <a:buChar char="§"/>
            </a:pPr>
            <a:r>
              <a:rPr lang="en-US" altLang="nl-BE" sz="1200" dirty="0" smtClean="0"/>
              <a:t>Help to target the research agenda. </a:t>
            </a:r>
            <a:endParaRPr lang="en-GB" altLang="nl-BE" sz="1200" dirty="0" smtClean="0"/>
          </a:p>
          <a:p>
            <a:endParaRPr lang="en-GB" dirty="0"/>
          </a:p>
        </p:txBody>
      </p:sp>
      <p:sp>
        <p:nvSpPr>
          <p:cNvPr id="4" name="Tijdelijke aanduiding voor dianummer 3"/>
          <p:cNvSpPr>
            <a:spLocks noGrp="1"/>
          </p:cNvSpPr>
          <p:nvPr>
            <p:ph type="sldNum" sz="quarter" idx="10"/>
          </p:nvPr>
        </p:nvSpPr>
        <p:spPr/>
        <p:txBody>
          <a:bodyPr/>
          <a:lstStyle/>
          <a:p>
            <a:fld id="{9FC83802-3C13-479B-84E7-1E5DE436E441}" type="slidenum">
              <a:rPr lang="en-GB" smtClean="0"/>
              <a:pPr/>
              <a:t>4</a:t>
            </a:fld>
            <a:endParaRPr lang="en-GB"/>
          </a:p>
        </p:txBody>
      </p:sp>
    </p:spTree>
    <p:extLst>
      <p:ext uri="{BB962C8B-B14F-4D97-AF65-F5344CB8AC3E}">
        <p14:creationId xmlns:p14="http://schemas.microsoft.com/office/powerpoint/2010/main" val="904999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lnSpc>
                <a:spcPct val="90000"/>
              </a:lnSpc>
              <a:spcBef>
                <a:spcPts val="3000"/>
              </a:spcBef>
              <a:spcAft>
                <a:spcPts val="1800"/>
              </a:spcAft>
              <a:buFontTx/>
              <a:buNone/>
              <a:defRPr/>
            </a:pPr>
            <a:r>
              <a:rPr lang="en-GB" sz="2400" dirty="0" smtClean="0"/>
              <a:t>Rural Development Programmes:</a:t>
            </a:r>
          </a:p>
          <a:p>
            <a:pPr marL="717550" lvl="1" indent="-342900" algn="just" eaLnBrk="1" hangingPunct="1">
              <a:lnSpc>
                <a:spcPct val="90000"/>
              </a:lnSpc>
              <a:spcBef>
                <a:spcPct val="0"/>
              </a:spcBef>
              <a:spcAft>
                <a:spcPts val="1200"/>
              </a:spcAft>
              <a:buClr>
                <a:schemeClr val="bg1"/>
              </a:buClr>
              <a:buFont typeface="Arial" panose="020B0604020202020204" pitchFamily="34" charset="0"/>
              <a:buChar char="•"/>
              <a:defRPr/>
            </a:pPr>
            <a:r>
              <a:rPr lang="en-GB" sz="2400" dirty="0" smtClean="0"/>
              <a:t>Setting up "operational groups" (key actors of the EIP AGRI)</a:t>
            </a:r>
          </a:p>
          <a:p>
            <a:pPr marL="717550" lvl="1" indent="-342900" algn="just" eaLnBrk="1" hangingPunct="1">
              <a:lnSpc>
                <a:spcPct val="90000"/>
              </a:lnSpc>
              <a:spcBef>
                <a:spcPct val="0"/>
              </a:spcBef>
              <a:spcAft>
                <a:spcPts val="1200"/>
              </a:spcAft>
              <a:buClr>
                <a:schemeClr val="bg1"/>
              </a:buClr>
              <a:buFont typeface="Arial" panose="020B0604020202020204" pitchFamily="34" charset="0"/>
              <a:buChar char="•"/>
              <a:defRPr/>
            </a:pPr>
            <a:r>
              <a:rPr lang="en-GB" sz="2400" dirty="0" smtClean="0"/>
              <a:t>Combining the setting up of operational groups with project funding (investment, knowledge transfer, advisory services) </a:t>
            </a:r>
          </a:p>
          <a:p>
            <a:pPr marL="717550" lvl="1" indent="-342900" algn="just" eaLnBrk="1" hangingPunct="1">
              <a:lnSpc>
                <a:spcPct val="90000"/>
              </a:lnSpc>
              <a:spcBef>
                <a:spcPct val="0"/>
              </a:spcBef>
              <a:spcAft>
                <a:spcPts val="1200"/>
              </a:spcAft>
              <a:buClr>
                <a:schemeClr val="bg1"/>
              </a:buClr>
              <a:buFont typeface="Arial" panose="020B0604020202020204" pitchFamily="34" charset="0"/>
              <a:buChar char="•"/>
              <a:defRPr/>
            </a:pPr>
            <a:r>
              <a:rPr lang="en-GB" sz="2400" dirty="0" smtClean="0"/>
              <a:t>Establishing "innovation support services", e.g. to facilitate the formation of operational groups</a:t>
            </a:r>
          </a:p>
          <a:p>
            <a:pPr marL="0" indent="0" eaLnBrk="1" hangingPunct="1">
              <a:lnSpc>
                <a:spcPct val="90000"/>
              </a:lnSpc>
              <a:spcBef>
                <a:spcPts val="2400"/>
              </a:spcBef>
              <a:spcAft>
                <a:spcPts val="1800"/>
              </a:spcAft>
              <a:buFontTx/>
              <a:buNone/>
              <a:defRPr/>
            </a:pPr>
            <a:r>
              <a:rPr lang="en-GB" sz="2400" dirty="0" smtClean="0"/>
              <a:t>European Union Research Policy (Horizon 2020)</a:t>
            </a:r>
          </a:p>
          <a:p>
            <a:pPr marL="717550" lvl="1" indent="-342900" algn="just" eaLnBrk="1" hangingPunct="1">
              <a:lnSpc>
                <a:spcPct val="90000"/>
              </a:lnSpc>
              <a:spcBef>
                <a:spcPct val="0"/>
              </a:spcBef>
              <a:spcAft>
                <a:spcPts val="1200"/>
              </a:spcAft>
              <a:buClr>
                <a:schemeClr val="bg1"/>
              </a:buClr>
              <a:buFont typeface="Arial" panose="020B0604020202020204" pitchFamily="34" charset="0"/>
              <a:buChar char="•"/>
              <a:defRPr/>
            </a:pPr>
            <a:r>
              <a:rPr lang="en-GB" sz="2400" dirty="0" smtClean="0"/>
              <a:t>Funding research projects, also involving on-farm experiments, to enhance the knowledge base for innovation</a:t>
            </a:r>
          </a:p>
          <a:p>
            <a:pPr marL="717550" lvl="1" indent="-342900" algn="just" eaLnBrk="1" hangingPunct="1">
              <a:lnSpc>
                <a:spcPct val="90000"/>
              </a:lnSpc>
              <a:spcBef>
                <a:spcPct val="0"/>
              </a:spcBef>
              <a:spcAft>
                <a:spcPts val="1200"/>
              </a:spcAft>
              <a:buClr>
                <a:schemeClr val="bg1"/>
              </a:buClr>
              <a:buFont typeface="Arial" panose="020B0604020202020204" pitchFamily="34" charset="0"/>
              <a:buChar char="•"/>
              <a:defRPr/>
            </a:pPr>
            <a:r>
              <a:rPr lang="en-GB" sz="2400" dirty="0" smtClean="0"/>
              <a:t>Interactive formats such as multi-actor projects and thematic networks</a:t>
            </a:r>
          </a:p>
          <a:p>
            <a:pPr marL="822325" lvl="1" algn="just" eaLnBrk="1" hangingPunct="1">
              <a:lnSpc>
                <a:spcPct val="90000"/>
              </a:lnSpc>
              <a:spcBef>
                <a:spcPct val="0"/>
              </a:spcBef>
              <a:spcAft>
                <a:spcPts val="1200"/>
              </a:spcAft>
              <a:buClr>
                <a:schemeClr val="tx1"/>
              </a:buClr>
              <a:buFont typeface="Arial" panose="020B0604020202020204" pitchFamily="34" charset="0"/>
              <a:buChar char="•"/>
              <a:defRPr/>
            </a:pPr>
            <a:endParaRPr lang="en-GB" dirty="0" smtClean="0">
              <a:solidFill>
                <a:srgbClr val="003366"/>
              </a:solidFill>
            </a:endParaRPr>
          </a:p>
        </p:txBody>
      </p:sp>
      <p:sp>
        <p:nvSpPr>
          <p:cNvPr id="4" name="Slide Number Placeholder 3"/>
          <p:cNvSpPr>
            <a:spLocks noGrp="1"/>
          </p:cNvSpPr>
          <p:nvPr>
            <p:ph type="sldNum" sz="quarter" idx="10"/>
          </p:nvPr>
        </p:nvSpPr>
        <p:spPr/>
        <p:txBody>
          <a:bodyPr/>
          <a:lstStyle/>
          <a:p>
            <a:fld id="{9FC83802-3C13-479B-84E7-1E5DE436E441}" type="slidenum">
              <a:rPr lang="en-GB" smtClean="0"/>
              <a:pPr/>
              <a:t>5</a:t>
            </a:fld>
            <a:endParaRPr lang="en-GB"/>
          </a:p>
        </p:txBody>
      </p:sp>
    </p:spTree>
    <p:extLst>
      <p:ext uri="{BB962C8B-B14F-4D97-AF65-F5344CB8AC3E}">
        <p14:creationId xmlns:p14="http://schemas.microsoft.com/office/powerpoint/2010/main" val="172695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defRPr/>
            </a:pPr>
            <a:r>
              <a:rPr lang="en-US" altLang="es-ES" dirty="0" smtClean="0"/>
              <a:t>The EIP-AGRI Network is currently being built, it needs to be promoted and facilitated. At EU level, this is where the EIP-AGRI Service Point comes in: linking people, sharing information to build  the EIP-AGRI Network and make it work. </a:t>
            </a:r>
          </a:p>
          <a:p>
            <a:pPr>
              <a:defRPr/>
            </a:pPr>
            <a:endParaRPr lang="et-EE" altLang="es-ES" dirty="0" smtClean="0"/>
          </a:p>
          <a:p>
            <a:pPr>
              <a:defRPr/>
            </a:pPr>
            <a:r>
              <a:rPr lang="en-GB" altLang="es-ES" dirty="0" smtClean="0"/>
              <a:t>How? By enhancing </a:t>
            </a:r>
            <a:r>
              <a:rPr lang="en-US" altLang="es-ES" u="sng" dirty="0" smtClean="0"/>
              <a:t>communication, dissemination and knowledge </a:t>
            </a:r>
            <a:r>
              <a:rPr lang="en-US" altLang="es-ES" dirty="0" smtClean="0"/>
              <a:t>flows, helping to </a:t>
            </a:r>
            <a:r>
              <a:rPr lang="en-US" altLang="es-ES" u="sng" dirty="0" smtClean="0"/>
              <a:t>bring partners</a:t>
            </a:r>
            <a:r>
              <a:rPr lang="en-US" altLang="es-ES" u="sng" baseline="0" dirty="0" smtClean="0"/>
              <a:t> together</a:t>
            </a:r>
            <a:r>
              <a:rPr lang="en-US" altLang="es-ES" u="sng" dirty="0" smtClean="0"/>
              <a:t> </a:t>
            </a:r>
            <a:r>
              <a:rPr lang="en-US" altLang="es-ES" dirty="0" smtClean="0"/>
              <a:t>and </a:t>
            </a:r>
            <a:r>
              <a:rPr lang="en-US" altLang="es-ES" u="sng" dirty="0" smtClean="0"/>
              <a:t>collecting practice needs</a:t>
            </a:r>
            <a:r>
              <a:rPr lang="en-US" altLang="es-ES" dirty="0" smtClean="0"/>
              <a:t>, t</a:t>
            </a:r>
            <a:r>
              <a:rPr lang="en-GB" altLang="es-ES" dirty="0" smtClean="0"/>
              <a:t>he EIP-AGRI Service Point provides the tools to make it easier for the innovation actors to find each other and to work together. </a:t>
            </a:r>
          </a:p>
          <a:p>
            <a:pPr>
              <a:defRPr/>
            </a:pPr>
            <a:endParaRPr lang="et-EE" altLang="es-ES" dirty="0" smtClean="0"/>
          </a:p>
          <a:p>
            <a:pPr>
              <a:defRPr/>
            </a:pPr>
            <a:r>
              <a:rPr lang="et-EE" altLang="es-ES" dirty="0" smtClean="0"/>
              <a:t>The idea is that </a:t>
            </a:r>
            <a:r>
              <a:rPr lang="nl-BE" altLang="es-ES" dirty="0" smtClean="0"/>
              <a:t>the SP helps spread agricultural innovations across europe faster and more widely</a:t>
            </a:r>
            <a:endParaRPr lang="en-GB" altLang="es-ES" dirty="0" smtClean="0"/>
          </a:p>
          <a:p>
            <a:endParaRPr lang="en-GB" dirty="0"/>
          </a:p>
        </p:txBody>
      </p:sp>
      <p:sp>
        <p:nvSpPr>
          <p:cNvPr id="4" name="Tijdelijke aanduiding voor dianummer 3"/>
          <p:cNvSpPr>
            <a:spLocks noGrp="1"/>
          </p:cNvSpPr>
          <p:nvPr>
            <p:ph type="sldNum" sz="quarter" idx="10"/>
          </p:nvPr>
        </p:nvSpPr>
        <p:spPr/>
        <p:txBody>
          <a:bodyPr/>
          <a:lstStyle/>
          <a:p>
            <a:fld id="{9FC83802-3C13-479B-84E7-1E5DE436E441}"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2587743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10000"/>
          </a:bodyPr>
          <a:lstStyle/>
          <a:p>
            <a:pPr defTabSz="920069">
              <a:defRPr/>
            </a:pPr>
            <a:r>
              <a:rPr lang="en-US" altLang="en-US" sz="1000" dirty="0" smtClean="0">
                <a:solidFill>
                  <a:prstClr val="black"/>
                </a:solidFill>
              </a:rPr>
              <a:t>Focus Groups</a:t>
            </a:r>
            <a:r>
              <a:rPr lang="en-US" altLang="en-US" sz="1000" baseline="0" dirty="0" smtClean="0">
                <a:solidFill>
                  <a:prstClr val="black"/>
                </a:solidFill>
              </a:rPr>
              <a:t> - </a:t>
            </a:r>
            <a:r>
              <a:rPr lang="en-US" altLang="en-US" sz="1000" dirty="0" smtClean="0">
                <a:solidFill>
                  <a:prstClr val="black"/>
                </a:solidFill>
              </a:rPr>
              <a:t>dealing </a:t>
            </a:r>
            <a:r>
              <a:rPr lang="en-US" altLang="en-US" sz="1000" dirty="0">
                <a:solidFill>
                  <a:prstClr val="black"/>
                </a:solidFill>
              </a:rPr>
              <a:t>with </a:t>
            </a:r>
            <a:r>
              <a:rPr lang="en-US" altLang="en-US" sz="1000" dirty="0" smtClean="0">
                <a:solidFill>
                  <a:prstClr val="black"/>
                </a:solidFill>
              </a:rPr>
              <a:t>specific agricultural challenges – building blocks for the EIP-AGRI network.</a:t>
            </a:r>
            <a:endParaRPr lang="en-US" altLang="en-US" sz="1000" dirty="0">
              <a:solidFill>
                <a:prstClr val="black"/>
              </a:solidFill>
            </a:endParaRPr>
          </a:p>
          <a:p>
            <a:pPr defTabSz="920069">
              <a:defRPr/>
            </a:pPr>
            <a:endParaRPr lang="en-US" altLang="en-US" sz="1000" dirty="0">
              <a:solidFill>
                <a:prstClr val="black"/>
              </a:solidFill>
            </a:endParaRPr>
          </a:p>
          <a:p>
            <a:pPr defTabSz="920069">
              <a:defRPr/>
            </a:pPr>
            <a:r>
              <a:rPr lang="en-US" altLang="en-US" sz="1000" dirty="0">
                <a:solidFill>
                  <a:prstClr val="black"/>
                </a:solidFill>
              </a:rPr>
              <a:t>These FG </a:t>
            </a:r>
            <a:r>
              <a:rPr lang="en-US" altLang="en-US" sz="1000" dirty="0" smtClean="0">
                <a:solidFill>
                  <a:prstClr val="black"/>
                </a:solidFill>
              </a:rPr>
              <a:t>are required:</a:t>
            </a:r>
            <a:endParaRPr lang="en-US" altLang="en-US" sz="1000" dirty="0">
              <a:solidFill>
                <a:prstClr val="black"/>
              </a:solidFill>
            </a:endParaRPr>
          </a:p>
          <a:p>
            <a:pPr defTabSz="920069">
              <a:defRPr/>
            </a:pPr>
            <a:r>
              <a:rPr lang="en-US" altLang="en-US" sz="1000" dirty="0">
                <a:solidFill>
                  <a:prstClr val="black"/>
                </a:solidFill>
              </a:rPr>
              <a:t>•to take stock of the state of the art of practice in the field, listing problems and opportunities;</a:t>
            </a:r>
          </a:p>
          <a:p>
            <a:pPr defTabSz="920069">
              <a:defRPr/>
            </a:pPr>
            <a:r>
              <a:rPr lang="en-US" altLang="en-US" sz="1000" dirty="0">
                <a:solidFill>
                  <a:prstClr val="black"/>
                </a:solidFill>
              </a:rPr>
              <a:t>•to take stock of the state of the art of research in this field, summarizing possible solutions to those problems;</a:t>
            </a:r>
          </a:p>
          <a:p>
            <a:pPr defTabSz="920069">
              <a:defRPr/>
            </a:pPr>
            <a:r>
              <a:rPr lang="en-US" altLang="en-US" sz="1000" dirty="0">
                <a:solidFill>
                  <a:prstClr val="black"/>
                </a:solidFill>
              </a:rPr>
              <a:t>•to identify needs from practice and propose directions for further research;</a:t>
            </a:r>
          </a:p>
          <a:p>
            <a:pPr defTabSz="920069">
              <a:defRPr/>
            </a:pPr>
            <a:r>
              <a:rPr lang="en-US" altLang="en-US" sz="1000" dirty="0">
                <a:solidFill>
                  <a:prstClr val="black"/>
                </a:solidFill>
              </a:rPr>
              <a:t>•to propose priorities for innovative actions by suggesting potential practical operational groups or other project formats to test solutions and opportunities.</a:t>
            </a:r>
          </a:p>
          <a:p>
            <a:pPr defTabSz="920069">
              <a:defRPr/>
            </a:pPr>
            <a:endParaRPr lang="en-US" altLang="en-US" sz="1000" dirty="0">
              <a:solidFill>
                <a:prstClr val="black"/>
              </a:solidFill>
            </a:endParaRPr>
          </a:p>
          <a:p>
            <a:pPr defTabSz="920069">
              <a:defRPr/>
            </a:pPr>
            <a:r>
              <a:rPr lang="en-US" altLang="en-US" sz="1000" dirty="0" smtClean="0">
                <a:solidFill>
                  <a:prstClr val="black"/>
                </a:solidFill>
              </a:rPr>
              <a:t>FG </a:t>
            </a:r>
            <a:r>
              <a:rPr lang="en-US" altLang="en-US" sz="1000" dirty="0">
                <a:solidFill>
                  <a:prstClr val="black"/>
                </a:solidFill>
              </a:rPr>
              <a:t>bring together Practice and Research and, by exchanging practical knowledge, identify priorities for innovative actions, generate ideas for operational groups, identify research needs from practice and suggest projects to test solutions.</a:t>
            </a:r>
          </a:p>
          <a:p>
            <a:pPr defTabSz="920069">
              <a:defRPr/>
            </a:pPr>
            <a:endParaRPr lang="et-EE" altLang="en-US" sz="1000" dirty="0">
              <a:solidFill>
                <a:prstClr val="black"/>
              </a:solidFill>
            </a:endParaRPr>
          </a:p>
          <a:p>
            <a:pPr defTabSz="920069">
              <a:defRPr/>
            </a:pPr>
            <a:r>
              <a:rPr lang="en-US" altLang="en-US" sz="1000" dirty="0">
                <a:solidFill>
                  <a:prstClr val="black"/>
                </a:solidFill>
              </a:rPr>
              <a:t>How are these FG </a:t>
            </a:r>
            <a:r>
              <a:rPr lang="en-US" altLang="en-US" sz="1000" dirty="0" err="1" smtClean="0">
                <a:solidFill>
                  <a:prstClr val="black"/>
                </a:solidFill>
              </a:rPr>
              <a:t>organised</a:t>
            </a:r>
            <a:r>
              <a:rPr lang="en-US" altLang="en-US" sz="1000" dirty="0">
                <a:solidFill>
                  <a:prstClr val="black"/>
                </a:solidFill>
              </a:rPr>
              <a:t>? Every time a new FG is to start, DG AGRI opens a call for expression of interest: who ever is interested in participating needs to apply. All applications are </a:t>
            </a:r>
            <a:r>
              <a:rPr lang="en-US" altLang="en-US" sz="1000" dirty="0" err="1">
                <a:solidFill>
                  <a:prstClr val="black"/>
                </a:solidFill>
              </a:rPr>
              <a:t>analysed</a:t>
            </a:r>
            <a:r>
              <a:rPr lang="en-US" altLang="en-US" sz="1000" dirty="0">
                <a:solidFill>
                  <a:prstClr val="black"/>
                </a:solidFill>
              </a:rPr>
              <a:t> and 20 participants are selected by DG AGRI while looking for a balanced mix of types of actors.</a:t>
            </a:r>
          </a:p>
          <a:p>
            <a:pPr defTabSz="920069">
              <a:defRPr/>
            </a:pPr>
            <a:endParaRPr lang="et-EE" altLang="en-US" sz="1000" dirty="0">
              <a:solidFill>
                <a:prstClr val="black"/>
              </a:solidFill>
            </a:endParaRPr>
          </a:p>
          <a:p>
            <a:pPr defTabSz="920069">
              <a:defRPr/>
            </a:pPr>
            <a:r>
              <a:rPr lang="en-US" altLang="en-US" sz="1000" dirty="0">
                <a:solidFill>
                  <a:prstClr val="black"/>
                </a:solidFill>
              </a:rPr>
              <a:t>One of the main characteristics of these FG is that they have a short duration (as a standard procedure, they last one year and have 2 face-to-face meetings, but participants are requested to do some </a:t>
            </a:r>
            <a:r>
              <a:rPr lang="en-US" altLang="en-US" sz="1000" dirty="0" smtClean="0">
                <a:solidFill>
                  <a:prstClr val="black"/>
                </a:solidFill>
              </a:rPr>
              <a:t>work </a:t>
            </a:r>
            <a:r>
              <a:rPr lang="en-US" altLang="en-US" sz="1000" dirty="0" err="1" smtClean="0">
                <a:solidFill>
                  <a:prstClr val="black"/>
                </a:solidFill>
              </a:rPr>
              <a:t>inbetween</a:t>
            </a:r>
            <a:r>
              <a:rPr lang="en-US" altLang="en-US" sz="1000" dirty="0" smtClean="0">
                <a:solidFill>
                  <a:prstClr val="black"/>
                </a:solidFill>
              </a:rPr>
              <a:t> meetings).</a:t>
            </a:r>
            <a:endParaRPr lang="en-US" altLang="en-US" sz="1000" dirty="0">
              <a:solidFill>
                <a:prstClr val="black"/>
              </a:solidFill>
            </a:endParaRPr>
          </a:p>
          <a:p>
            <a:pPr defTabSz="920069">
              <a:defRPr/>
            </a:pPr>
            <a:endParaRPr lang="et-EE" altLang="en-US" sz="1000" dirty="0">
              <a:solidFill>
                <a:prstClr val="black"/>
              </a:solidFill>
            </a:endParaRPr>
          </a:p>
          <a:p>
            <a:pPr defTabSz="920069">
              <a:defRPr/>
            </a:pPr>
            <a:r>
              <a:rPr lang="en-US" altLang="en-US" sz="1000" dirty="0">
                <a:solidFill>
                  <a:prstClr val="black"/>
                </a:solidFill>
              </a:rPr>
              <a:t>Also, they are well focused on a specific subjects coming from existing problems or opportunities in the field. Topics are always very concrete and practice-oriented, addressing real challenges such as: how to optimize arable yields in organic farming, how to make protein crops in EU farming more competitive, how to reduce the use of </a:t>
            </a:r>
            <a:r>
              <a:rPr lang="en-US" altLang="en-US" sz="1000" dirty="0" smtClean="0">
                <a:solidFill>
                  <a:prstClr val="black"/>
                </a:solidFill>
              </a:rPr>
              <a:t>antibiotics (the correct term is antimicrobials) </a:t>
            </a:r>
            <a:r>
              <a:rPr lang="en-US" altLang="en-US" sz="1000" dirty="0">
                <a:solidFill>
                  <a:prstClr val="black"/>
                </a:solidFill>
              </a:rPr>
              <a:t>in the pig sector, How can cooperation between the different types of stakeholders be promoted in genetic resources, How to improve the soil organic matter content in Mediterranean regions, what cost-effective IPM solutions are there for Brassica, etc.</a:t>
            </a:r>
          </a:p>
          <a:p>
            <a:pPr defTabSz="920069">
              <a:defRPr/>
            </a:pPr>
            <a:endParaRPr lang="en-US" altLang="en-US" sz="1000" dirty="0">
              <a:solidFill>
                <a:prstClr val="black"/>
              </a:solidFill>
            </a:endParaRPr>
          </a:p>
          <a:p>
            <a:pPr defTabSz="920069">
              <a:defRPr/>
            </a:pPr>
            <a:r>
              <a:rPr lang="en-US" altLang="en-US" sz="1000" dirty="0">
                <a:solidFill>
                  <a:prstClr val="black"/>
                </a:solidFill>
              </a:rPr>
              <a:t>The </a:t>
            </a:r>
            <a:r>
              <a:rPr lang="et-EE" altLang="en-US" sz="1000" dirty="0" err="1">
                <a:solidFill>
                  <a:prstClr val="black"/>
                </a:solidFill>
              </a:rPr>
              <a:t>latest</a:t>
            </a:r>
            <a:r>
              <a:rPr lang="et-EE" altLang="en-US" sz="1000" dirty="0">
                <a:solidFill>
                  <a:prstClr val="black"/>
                </a:solidFill>
              </a:rPr>
              <a:t> </a:t>
            </a:r>
            <a:r>
              <a:rPr lang="en-US" altLang="en-US" sz="1000" dirty="0">
                <a:solidFill>
                  <a:prstClr val="black"/>
                </a:solidFill>
              </a:rPr>
              <a:t>call for experts for focus groups </a:t>
            </a:r>
            <a:r>
              <a:rPr lang="et-EE" altLang="en-US" sz="1000" dirty="0" err="1">
                <a:solidFill>
                  <a:prstClr val="black"/>
                </a:solidFill>
              </a:rPr>
              <a:t>was</a:t>
            </a:r>
            <a:r>
              <a:rPr lang="en-US" altLang="en-US" sz="1000" dirty="0">
                <a:solidFill>
                  <a:prstClr val="black"/>
                </a:solidFill>
              </a:rPr>
              <a:t> published in July</a:t>
            </a:r>
            <a:r>
              <a:rPr lang="et-EE" altLang="en-US" sz="1000" dirty="0">
                <a:solidFill>
                  <a:prstClr val="black"/>
                </a:solidFill>
              </a:rPr>
              <a:t> </a:t>
            </a:r>
            <a:r>
              <a:rPr lang="et-EE" altLang="en-US" sz="1000" dirty="0" err="1">
                <a:solidFill>
                  <a:prstClr val="black"/>
                </a:solidFill>
              </a:rPr>
              <a:t>with</a:t>
            </a:r>
            <a:r>
              <a:rPr lang="et-EE" altLang="en-US" sz="1000" dirty="0">
                <a:solidFill>
                  <a:prstClr val="black"/>
                </a:solidFill>
              </a:rPr>
              <a:t> </a:t>
            </a:r>
            <a:r>
              <a:rPr lang="et-EE" altLang="en-US" sz="1000" dirty="0" err="1">
                <a:solidFill>
                  <a:prstClr val="black"/>
                </a:solidFill>
              </a:rPr>
              <a:t>the</a:t>
            </a:r>
            <a:r>
              <a:rPr lang="et-EE" altLang="en-US" sz="1000" dirty="0">
                <a:solidFill>
                  <a:prstClr val="black"/>
                </a:solidFill>
              </a:rPr>
              <a:t> </a:t>
            </a:r>
            <a:r>
              <a:rPr lang="et-EE" altLang="en-US" sz="1000" dirty="0" err="1">
                <a:solidFill>
                  <a:prstClr val="black"/>
                </a:solidFill>
              </a:rPr>
              <a:t>deadline</a:t>
            </a:r>
            <a:r>
              <a:rPr lang="et-EE" altLang="en-US" sz="1000" dirty="0">
                <a:solidFill>
                  <a:prstClr val="black"/>
                </a:solidFill>
              </a:rPr>
              <a:t> of 8th of September</a:t>
            </a:r>
            <a:r>
              <a:rPr lang="en-US" altLang="en-US" sz="1000" dirty="0">
                <a:solidFill>
                  <a:prstClr val="black"/>
                </a:solidFill>
              </a:rPr>
              <a:t>, </a:t>
            </a:r>
            <a:r>
              <a:rPr lang="et-EE" altLang="en-US" sz="1000" dirty="0">
                <a:solidFill>
                  <a:prstClr val="black"/>
                </a:solidFill>
              </a:rPr>
              <a:t>by </a:t>
            </a:r>
            <a:r>
              <a:rPr lang="nl-BE" altLang="en-US" sz="1000" dirty="0" smtClean="0">
                <a:solidFill>
                  <a:prstClr val="black"/>
                </a:solidFill>
              </a:rPr>
              <a:t>early </a:t>
            </a:r>
            <a:r>
              <a:rPr lang="et-EE" altLang="en-US" sz="1000" dirty="0" smtClean="0">
                <a:solidFill>
                  <a:prstClr val="black"/>
                </a:solidFill>
              </a:rPr>
              <a:t>October </a:t>
            </a:r>
            <a:r>
              <a:rPr lang="et-EE" altLang="en-US" sz="1000" dirty="0">
                <a:solidFill>
                  <a:prstClr val="black"/>
                </a:solidFill>
              </a:rPr>
              <a:t>experts will be selected and informed personally + information will be available on </a:t>
            </a:r>
            <a:r>
              <a:rPr lang="nl-BE" altLang="en-US" sz="1000" dirty="0" smtClean="0">
                <a:solidFill>
                  <a:prstClr val="black"/>
                </a:solidFill>
              </a:rPr>
              <a:t>the </a:t>
            </a:r>
            <a:r>
              <a:rPr lang="et-EE" altLang="en-US" sz="1000" dirty="0" smtClean="0">
                <a:solidFill>
                  <a:prstClr val="black"/>
                </a:solidFill>
              </a:rPr>
              <a:t>website</a:t>
            </a:r>
            <a:r>
              <a:rPr lang="et-EE" altLang="en-US" sz="1000" dirty="0">
                <a:solidFill>
                  <a:prstClr val="black"/>
                </a:solidFill>
              </a:rPr>
              <a:t>.</a:t>
            </a:r>
            <a:endParaRPr lang="en-US" altLang="en-US" sz="1000" dirty="0">
              <a:solidFill>
                <a:prstClr val="black"/>
              </a:solidFill>
            </a:endParaRPr>
          </a:p>
          <a:p>
            <a:pPr defTabSz="920069">
              <a:defRPr/>
            </a:pPr>
            <a:endParaRPr lang="en-US" altLang="en-US" sz="1000" dirty="0">
              <a:solidFill>
                <a:prstClr val="black"/>
              </a:solidFill>
            </a:endParaRPr>
          </a:p>
          <a:p>
            <a:pPr defTabSz="920069">
              <a:defRPr/>
            </a:pPr>
            <a:endParaRPr lang="en-US" altLang="en-US" sz="1000" dirty="0">
              <a:solidFill>
                <a:prstClr val="black"/>
              </a:solidFill>
            </a:endParaRPr>
          </a:p>
          <a:p>
            <a:pPr defTabSz="920069">
              <a:defRPr/>
            </a:pPr>
            <a:endParaRPr lang="en-US" altLang="en-US" sz="1000" dirty="0">
              <a:solidFill>
                <a:prstClr val="black"/>
              </a:solidFill>
            </a:endParaRPr>
          </a:p>
        </p:txBody>
      </p:sp>
      <p:sp>
        <p:nvSpPr>
          <p:cNvPr id="4" name="Tijdelijke aanduiding voor dianummer 3"/>
          <p:cNvSpPr>
            <a:spLocks noGrp="1"/>
          </p:cNvSpPr>
          <p:nvPr>
            <p:ph type="sldNum" sz="quarter" idx="10"/>
          </p:nvPr>
        </p:nvSpPr>
        <p:spPr/>
        <p:txBody>
          <a:bodyPr/>
          <a:lstStyle/>
          <a:p>
            <a:fld id="{40D009C8-BFAD-4EF9-B488-BE96D763DCA6}" type="slidenum">
              <a:rPr lang="nl-BE" smtClean="0">
                <a:solidFill>
                  <a:prstClr val="black"/>
                </a:solidFill>
              </a:rPr>
              <a:pPr/>
              <a:t>7</a:t>
            </a:fld>
            <a:endParaRPr lang="nl-BE">
              <a:solidFill>
                <a:prstClr val="black"/>
              </a:solidFill>
            </a:endParaRPr>
          </a:p>
        </p:txBody>
      </p:sp>
    </p:spTree>
    <p:extLst>
      <p:ext uri="{BB962C8B-B14F-4D97-AF65-F5344CB8AC3E}">
        <p14:creationId xmlns:p14="http://schemas.microsoft.com/office/powerpoint/2010/main" val="803408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20000"/>
          </a:bodyPr>
          <a:lstStyle/>
          <a:p>
            <a:pPr defTabSz="920069">
              <a:defRPr/>
            </a:pPr>
            <a:r>
              <a:rPr lang="en-US" dirty="0" smtClean="0"/>
              <a:t>Note (if someone asks) : </a:t>
            </a:r>
          </a:p>
          <a:p>
            <a:pPr defTabSz="920069">
              <a:defRPr/>
            </a:pPr>
            <a:r>
              <a:rPr lang="en-US" dirty="0" smtClean="0"/>
              <a:t>1. Organic farming, </a:t>
            </a:r>
          </a:p>
          <a:p>
            <a:pPr defTabSz="920069">
              <a:defRPr/>
            </a:pPr>
            <a:r>
              <a:rPr lang="en-US" dirty="0" smtClean="0"/>
              <a:t>2. Protein crops (Why is EU farming in protein crops not able to deliver and not competitive?), </a:t>
            </a:r>
          </a:p>
          <a:p>
            <a:pPr defTabSz="920069">
              <a:defRPr/>
            </a:pPr>
            <a:r>
              <a:rPr lang="en-US" dirty="0" smtClean="0"/>
              <a:t>3. Reduction of anti-biotic use in the pig sector, </a:t>
            </a:r>
          </a:p>
          <a:p>
            <a:pPr defTabSz="920069">
              <a:defRPr/>
            </a:pPr>
            <a:r>
              <a:rPr lang="en-US" dirty="0" smtClean="0"/>
              <a:t>4. Cooperation models in genetic resources, </a:t>
            </a:r>
          </a:p>
          <a:p>
            <a:pPr defTabSz="920069">
              <a:defRPr/>
            </a:pPr>
            <a:r>
              <a:rPr lang="en-US" dirty="0" smtClean="0"/>
              <a:t>5. Soil organic matter content in Mediterranean, </a:t>
            </a:r>
          </a:p>
          <a:p>
            <a:pPr defTabSz="920069">
              <a:defRPr/>
            </a:pPr>
            <a:r>
              <a:rPr lang="en-US" dirty="0" smtClean="0"/>
              <a:t>6. IPM in Brassica. </a:t>
            </a:r>
          </a:p>
          <a:p>
            <a:pPr defTabSz="920069">
              <a:defRPr/>
            </a:pPr>
            <a:endParaRPr lang="en-US" dirty="0" smtClean="0"/>
          </a:p>
          <a:p>
            <a:pPr defTabSz="920069">
              <a:defRPr/>
            </a:pPr>
            <a:r>
              <a:rPr lang="en-US" dirty="0" smtClean="0"/>
              <a:t>7. High Nature Value (HNV) farming profitability - How to make HNV farming more profitable for its farmers</a:t>
            </a:r>
          </a:p>
          <a:p>
            <a:pPr defTabSz="920069">
              <a:defRPr/>
            </a:pPr>
            <a:r>
              <a:rPr lang="en-US" dirty="0" smtClean="0"/>
              <a:t>8. Mainstreaming precision farming– How to organize the capture data to facilitate the application of precision farming for an optimization of inputs and yields.</a:t>
            </a:r>
          </a:p>
          <a:p>
            <a:pPr defTabSz="920069">
              <a:defRPr/>
            </a:pPr>
            <a:r>
              <a:rPr lang="en-US" dirty="0" smtClean="0"/>
              <a:t>9. Profitability of permanent grassland - How to manage permanent grassland in a way that combines profitability, carbon storage and biodiversity.</a:t>
            </a:r>
          </a:p>
          <a:p>
            <a:pPr defTabSz="920069">
              <a:defRPr/>
            </a:pPr>
            <a:r>
              <a:rPr lang="en-US" dirty="0" smtClean="0"/>
              <a:t>10. </a:t>
            </a:r>
            <a:r>
              <a:rPr lang="en-US" dirty="0" err="1" smtClean="0"/>
              <a:t>Fertiliser</a:t>
            </a:r>
            <a:r>
              <a:rPr lang="en-US" dirty="0" smtClean="0"/>
              <a:t> efficiency, focus on horticulture in open field – How to resolve the conflict between crop quality demands and legislative requirements through innovative fertilization and nutrient recycling.</a:t>
            </a:r>
          </a:p>
          <a:p>
            <a:pPr defTabSz="920069">
              <a:defRPr/>
            </a:pPr>
            <a:endParaRPr lang="en-US" dirty="0" smtClean="0"/>
          </a:p>
          <a:p>
            <a:pPr defTabSz="920069">
              <a:defRPr/>
            </a:pPr>
            <a:r>
              <a:rPr lang="en-US" dirty="0" smtClean="0"/>
              <a:t>These new focus groups will address the following topics:</a:t>
            </a:r>
          </a:p>
          <a:p>
            <a:pPr defTabSz="920069">
              <a:defRPr/>
            </a:pPr>
            <a:r>
              <a:rPr lang="en-US" dirty="0" smtClean="0"/>
              <a:t>11 </a:t>
            </a:r>
            <a:r>
              <a:rPr lang="en-US" dirty="0" err="1" smtClean="0"/>
              <a:t>Optimising</a:t>
            </a:r>
            <a:r>
              <a:rPr lang="en-US" dirty="0" smtClean="0"/>
              <a:t> yields through ecological focus areas - How to make the best use of ecological focus areas for competitiveness of arable crops. </a:t>
            </a:r>
          </a:p>
          <a:p>
            <a:pPr defTabSz="920069">
              <a:defRPr/>
            </a:pPr>
            <a:r>
              <a:rPr lang="en-US" dirty="0" smtClean="0"/>
              <a:t>12 Alternative/ innovative supply chains – How to </a:t>
            </a:r>
            <a:r>
              <a:rPr lang="en-US" dirty="0" err="1" smtClean="0"/>
              <a:t>optimise</a:t>
            </a:r>
            <a:r>
              <a:rPr lang="en-US" dirty="0" smtClean="0"/>
              <a:t> the supply chain to increase both farm income and consumers’ choice in outlets. </a:t>
            </a:r>
          </a:p>
          <a:p>
            <a:pPr defTabSz="920069">
              <a:defRPr/>
            </a:pPr>
            <a:r>
              <a:rPr lang="en-US" dirty="0" smtClean="0"/>
              <a:t>13 IPM practices for soil disease suppression - What practical soil disease suppression techniques are ready to use in which crops? What alternative techniques for soil fumigation are ready to apply?</a:t>
            </a:r>
          </a:p>
          <a:p>
            <a:pPr defTabSz="920069">
              <a:defRPr/>
            </a:pPr>
            <a:endParaRPr lang="nl-BE" dirty="0"/>
          </a:p>
        </p:txBody>
      </p:sp>
      <p:sp>
        <p:nvSpPr>
          <p:cNvPr id="4" name="Tijdelijke aanduiding voor dianummer 3"/>
          <p:cNvSpPr>
            <a:spLocks noGrp="1"/>
          </p:cNvSpPr>
          <p:nvPr>
            <p:ph type="sldNum" sz="quarter" idx="10"/>
          </p:nvPr>
        </p:nvSpPr>
        <p:spPr/>
        <p:txBody>
          <a:bodyPr/>
          <a:lstStyle/>
          <a:p>
            <a:fld id="{40D009C8-BFAD-4EF9-B488-BE96D763DCA6}" type="slidenum">
              <a:rPr lang="nl-BE" smtClean="0">
                <a:solidFill>
                  <a:prstClr val="black"/>
                </a:solidFill>
              </a:rPr>
              <a:pPr/>
              <a:t>8</a:t>
            </a:fld>
            <a:endParaRPr lang="nl-BE">
              <a:solidFill>
                <a:prstClr val="black"/>
              </a:solidFill>
            </a:endParaRPr>
          </a:p>
        </p:txBody>
      </p:sp>
    </p:spTree>
    <p:extLst>
      <p:ext uri="{BB962C8B-B14F-4D97-AF65-F5344CB8AC3E}">
        <p14:creationId xmlns:p14="http://schemas.microsoft.com/office/powerpoint/2010/main" val="209229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FC83802-3C13-479B-84E7-1E5DE436E441}" type="slidenum">
              <a:rPr lang="en-GB" smtClean="0"/>
              <a:pPr/>
              <a:t>9</a:t>
            </a:fld>
            <a:endParaRPr lang="en-GB"/>
          </a:p>
        </p:txBody>
      </p:sp>
    </p:spTree>
    <p:extLst>
      <p:ext uri="{BB962C8B-B14F-4D97-AF65-F5344CB8AC3E}">
        <p14:creationId xmlns:p14="http://schemas.microsoft.com/office/powerpoint/2010/main" val="15346634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13" name="Rechthoek 12"/>
          <p:cNvSpPr/>
          <p:nvPr userDrawn="1"/>
        </p:nvSpPr>
        <p:spPr>
          <a:xfrm>
            <a:off x="0" y="1628800"/>
            <a:ext cx="9144000" cy="4824536"/>
          </a:xfrm>
          <a:prstGeom prst="rect">
            <a:avLst/>
          </a:prstGeom>
          <a:solidFill>
            <a:srgbClr val="BBDFD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smtClean="0">
              <a:ln>
                <a:noFill/>
              </a:ln>
              <a:solidFill>
                <a:prstClr val="white"/>
              </a:solidFill>
              <a:effectLst/>
              <a:uLnTx/>
              <a:uFillTx/>
              <a:latin typeface="Verdana"/>
              <a:ea typeface="+mn-ea"/>
              <a:cs typeface="+mn-cs"/>
            </a:endParaRPr>
          </a:p>
        </p:txBody>
      </p:sp>
      <p:sp>
        <p:nvSpPr>
          <p:cNvPr id="11" name="Rechthoek 10"/>
          <p:cNvSpPr/>
          <p:nvPr userDrawn="1"/>
        </p:nvSpPr>
        <p:spPr>
          <a:xfrm>
            <a:off x="0" y="6453336"/>
            <a:ext cx="9144000" cy="404664"/>
          </a:xfrm>
          <a:prstGeom prst="rect">
            <a:avLst/>
          </a:prstGeom>
          <a:solidFill>
            <a:srgbClr val="9BBB59">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smtClean="0">
              <a:ln>
                <a:noFill/>
              </a:ln>
              <a:solidFill>
                <a:prstClr val="white"/>
              </a:solidFill>
              <a:effectLst/>
              <a:uLnTx/>
              <a:uFillTx/>
              <a:latin typeface="Verdana"/>
              <a:ea typeface="+mn-ea"/>
              <a:cs typeface="+mn-cs"/>
            </a:endParaRPr>
          </a:p>
        </p:txBody>
      </p:sp>
      <p:sp>
        <p:nvSpPr>
          <p:cNvPr id="2" name="Titel 1"/>
          <p:cNvSpPr>
            <a:spLocks noGrp="1"/>
          </p:cNvSpPr>
          <p:nvPr>
            <p:ph type="title"/>
          </p:nvPr>
        </p:nvSpPr>
        <p:spPr/>
        <p:txBody>
          <a:bodyPr/>
          <a:lstStyle>
            <a:lvl1pPr>
              <a:defRPr sz="2400"/>
            </a:lvl1pPr>
          </a:lstStyle>
          <a:p>
            <a:r>
              <a:rPr lang="en-US" smtClean="0"/>
              <a:t>Click to edit Master title style</a:t>
            </a:r>
            <a:endParaRPr lang="en-GB" dirty="0"/>
          </a:p>
        </p:txBody>
      </p:sp>
      <p:pic>
        <p:nvPicPr>
          <p:cNvPr id="6" name="Picture 4" descr="C:\Users\Jusbox\Desktop\streepjes-01.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1522884"/>
            <a:ext cx="9144000" cy="216024"/>
          </a:xfrm>
          <a:prstGeom prst="rect">
            <a:avLst/>
          </a:prstGeom>
          <a:noFill/>
        </p:spPr>
      </p:pic>
      <p:pic>
        <p:nvPicPr>
          <p:cNvPr id="7" name="Picture 2" descr="\\192.168.100.138\blackboxrevelation\EIP\visual identity\logo\logo EIP+EC\banner_EIP_ECverticaal.jp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6948264" y="0"/>
            <a:ext cx="1728192" cy="2287312"/>
          </a:xfrm>
          <a:prstGeom prst="rect">
            <a:avLst/>
          </a:prstGeom>
          <a:noFill/>
          <a:effectLst>
            <a:outerShdw blurRad="63500" sx="102000" sy="102000" algn="ctr" rotWithShape="0">
              <a:prstClr val="black">
                <a:alpha val="40000"/>
              </a:prstClr>
            </a:outerShdw>
          </a:effectLst>
        </p:spPr>
      </p:pic>
      <p:pic>
        <p:nvPicPr>
          <p:cNvPr id="8" name="Picture 4" descr="C:\Users\Jusbox\Desktop\streepjes-01.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937" y="6333703"/>
            <a:ext cx="9144000" cy="216024"/>
          </a:xfrm>
          <a:prstGeom prst="rect">
            <a:avLst/>
          </a:prstGeom>
          <a:noFill/>
        </p:spPr>
      </p:pic>
      <p:pic>
        <p:nvPicPr>
          <p:cNvPr id="9" name="Picture 2" descr="\\192.168.100.138\blackboxrevelation\EIP\visual identity\logo\logo EIP+EC\banner_EIP_ECverticaal.jpg"/>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6948264" y="6197769"/>
            <a:ext cx="1731253" cy="660231"/>
          </a:xfrm>
          <a:prstGeom prst="rect">
            <a:avLst/>
          </a:prstGeom>
          <a:noFill/>
          <a:effectLst>
            <a:outerShdw blurRad="63500" sx="102000" sy="102000" algn="ctr" rotWithShape="0">
              <a:prstClr val="black">
                <a:alpha val="40000"/>
              </a:prstClr>
            </a:outerShdw>
          </a:effectLst>
        </p:spPr>
      </p:pic>
      <p:sp>
        <p:nvSpPr>
          <p:cNvPr id="14" name="Tijdelijke aanduiding voor inhoud 2"/>
          <p:cNvSpPr>
            <a:spLocks noGrp="1"/>
          </p:cNvSpPr>
          <p:nvPr>
            <p:ph idx="1"/>
          </p:nvPr>
        </p:nvSpPr>
        <p:spPr>
          <a:xfrm>
            <a:off x="457200" y="2287312"/>
            <a:ext cx="8229600" cy="3838851"/>
          </a:xfrm>
        </p:spPr>
        <p:txBody>
          <a:bodyPr/>
          <a:lstStyle>
            <a:lvl1pPr>
              <a:spcBef>
                <a:spcPts val="0"/>
              </a:spcBef>
              <a:defRPr sz="1800">
                <a:solidFill>
                  <a:srgbClr val="008080"/>
                </a:solidFill>
                <a:latin typeface="Tahoma" panose="020B0604030504040204" pitchFamily="34" charset="0"/>
                <a:ea typeface="Tahoma" panose="020B0604030504040204" pitchFamily="34" charset="0"/>
                <a:cs typeface="Tahoma" panose="020B0604030504040204" pitchFamily="34" charset="0"/>
              </a:defRPr>
            </a:lvl1pPr>
            <a:lvl2pPr>
              <a:defRPr>
                <a:solidFill>
                  <a:srgbClr val="008080"/>
                </a:solidFill>
                <a:latin typeface="Tahoma" panose="020B0604030504040204" pitchFamily="34" charset="0"/>
                <a:ea typeface="Tahoma" panose="020B0604030504040204" pitchFamily="34" charset="0"/>
                <a:cs typeface="Tahoma" panose="020B0604030504040204" pitchFamily="34" charset="0"/>
              </a:defRPr>
            </a:lvl2pPr>
            <a:lvl3pPr>
              <a:defRPr>
                <a:solidFill>
                  <a:srgbClr val="008080"/>
                </a:solidFill>
                <a:latin typeface="Tahoma" panose="020B0604030504040204" pitchFamily="34" charset="0"/>
                <a:ea typeface="Tahoma" panose="020B0604030504040204" pitchFamily="34" charset="0"/>
                <a:cs typeface="Tahoma" panose="020B0604030504040204" pitchFamily="34" charset="0"/>
              </a:defRPr>
            </a:lvl3pPr>
            <a:lvl4pPr>
              <a:defRPr>
                <a:solidFill>
                  <a:srgbClr val="008080"/>
                </a:solidFill>
                <a:latin typeface="Tahoma" panose="020B0604030504040204" pitchFamily="34" charset="0"/>
                <a:ea typeface="Tahoma" panose="020B0604030504040204" pitchFamily="34" charset="0"/>
                <a:cs typeface="Tahoma" panose="020B0604030504040204" pitchFamily="34" charset="0"/>
              </a:defRPr>
            </a:lvl4pPr>
            <a:lvl5pPr>
              <a:defRPr>
                <a:solidFill>
                  <a:srgbClr val="00808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dirty="0"/>
          </a:p>
        </p:txBody>
      </p:sp>
    </p:spTree>
    <p:extLst>
      <p:ext uri="{BB962C8B-B14F-4D97-AF65-F5344CB8AC3E}">
        <p14:creationId xmlns:p14="http://schemas.microsoft.com/office/powerpoint/2010/main" val="4990256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mpty picture page+text">
    <p:spTree>
      <p:nvGrpSpPr>
        <p:cNvPr id="1" name=""/>
        <p:cNvGrpSpPr/>
        <p:nvPr/>
      </p:nvGrpSpPr>
      <p:grpSpPr>
        <a:xfrm>
          <a:off x="0" y="0"/>
          <a:ext cx="0" cy="0"/>
          <a:chOff x="0" y="0"/>
          <a:chExt cx="0" cy="0"/>
        </a:xfrm>
      </p:grpSpPr>
      <p:sp>
        <p:nvSpPr>
          <p:cNvPr id="11" name="Rechthoek 10"/>
          <p:cNvSpPr/>
          <p:nvPr userDrawn="1"/>
        </p:nvSpPr>
        <p:spPr>
          <a:xfrm>
            <a:off x="-31579" y="6453336"/>
            <a:ext cx="9144000" cy="404664"/>
          </a:xfrm>
          <a:prstGeom prst="rect">
            <a:avLst/>
          </a:prstGeom>
          <a:solidFill>
            <a:srgbClr val="9BBB59">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smtClean="0">
              <a:ln>
                <a:noFill/>
              </a:ln>
              <a:solidFill>
                <a:prstClr val="white"/>
              </a:solidFill>
              <a:effectLst/>
              <a:uLnTx/>
              <a:uFillTx/>
              <a:latin typeface="Verdana"/>
              <a:ea typeface="+mn-ea"/>
              <a:cs typeface="+mn-cs"/>
            </a:endParaRPr>
          </a:p>
        </p:txBody>
      </p:sp>
      <p:sp>
        <p:nvSpPr>
          <p:cNvPr id="2" name="Titel 1"/>
          <p:cNvSpPr>
            <a:spLocks noGrp="1"/>
          </p:cNvSpPr>
          <p:nvPr>
            <p:ph type="ctrTitle"/>
          </p:nvPr>
        </p:nvSpPr>
        <p:spPr>
          <a:xfrm>
            <a:off x="611560" y="188639"/>
            <a:ext cx="5976664" cy="1286619"/>
          </a:xfrm>
        </p:spPr>
        <p:txBody>
          <a:bodyPr anchor="ctr"/>
          <a:lstStyle>
            <a:lvl1pPr algn="l">
              <a:defRPr sz="2400">
                <a:solidFill>
                  <a:srgbClr val="008080"/>
                </a:solidFill>
                <a:latin typeface="Tahoma" panose="020B0604030504040204" pitchFamily="34" charset="0"/>
                <a:ea typeface="Tahoma" panose="020B0604030504040204" pitchFamily="34" charset="0"/>
                <a:cs typeface="Tahoma" panose="020B0604030504040204" pitchFamily="34" charset="0"/>
              </a:defRPr>
            </a:lvl1pPr>
          </a:lstStyle>
          <a:p>
            <a:r>
              <a:rPr lang="en-US" smtClean="0"/>
              <a:t>Click to edit Master title style</a:t>
            </a:r>
            <a:endParaRPr lang="nl-BE" dirty="0"/>
          </a:p>
        </p:txBody>
      </p:sp>
      <p:pic>
        <p:nvPicPr>
          <p:cNvPr id="5" name="Picture 4" descr="C:\Users\Jusbox\Desktop\streepjes-01.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1522884"/>
            <a:ext cx="9144000" cy="216024"/>
          </a:xfrm>
          <a:prstGeom prst="rect">
            <a:avLst/>
          </a:prstGeom>
          <a:noFill/>
        </p:spPr>
      </p:pic>
      <p:pic>
        <p:nvPicPr>
          <p:cNvPr id="6" name="Picture 2" descr="\\192.168.100.138\blackboxrevelation\EIP\visual identity\logo\logo EIP+EC\banner_EIP_ECverticaal.jp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6948264" y="0"/>
            <a:ext cx="1728192" cy="2287312"/>
          </a:xfrm>
          <a:prstGeom prst="rect">
            <a:avLst/>
          </a:prstGeom>
          <a:noFill/>
          <a:effectLst>
            <a:outerShdw blurRad="63500" sx="102000" sy="102000" algn="ctr" rotWithShape="0">
              <a:prstClr val="black">
                <a:alpha val="40000"/>
              </a:prstClr>
            </a:outerShdw>
          </a:effectLst>
        </p:spPr>
      </p:pic>
      <p:sp>
        <p:nvSpPr>
          <p:cNvPr id="7" name="Rechthoek 6"/>
          <p:cNvSpPr/>
          <p:nvPr userDrawn="1"/>
        </p:nvSpPr>
        <p:spPr>
          <a:xfrm>
            <a:off x="611560" y="5445224"/>
            <a:ext cx="4032448" cy="1152128"/>
          </a:xfrm>
          <a:prstGeom prst="rect">
            <a:avLst/>
          </a:prstGeom>
          <a:solidFill>
            <a:srgbClr val="BED5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nl-BE">
              <a:solidFill>
                <a:prstClr val="white"/>
              </a:solidFill>
            </a:endParaRPr>
          </a:p>
        </p:txBody>
      </p:sp>
      <p:pic>
        <p:nvPicPr>
          <p:cNvPr id="8" name="Picture 4" descr="C:\Users\Jusbox\Desktop\streepjes-01.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937" y="6333703"/>
            <a:ext cx="9144000" cy="216024"/>
          </a:xfrm>
          <a:prstGeom prst="rect">
            <a:avLst/>
          </a:prstGeom>
          <a:noFill/>
        </p:spPr>
      </p:pic>
      <p:pic>
        <p:nvPicPr>
          <p:cNvPr id="9" name="Picture 2" descr="\\192.168.100.138\blackboxrevelation\EIP\visual identity\logo\logo EIP+EC\banner_EIP_ECverticaal.jpg"/>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6948264" y="6197769"/>
            <a:ext cx="1731253" cy="660231"/>
          </a:xfrm>
          <a:prstGeom prst="rect">
            <a:avLst/>
          </a:prstGeom>
          <a:noFill/>
          <a:effectLst>
            <a:outerShdw blurRad="63500" sx="102000" sy="102000" algn="ctr" rotWithShape="0">
              <a:prstClr val="black">
                <a:alpha val="40000"/>
              </a:prstClr>
            </a:outerShdw>
          </a:effectLst>
        </p:spPr>
      </p:pic>
      <p:sp>
        <p:nvSpPr>
          <p:cNvPr id="10" name="Ondertitel 2"/>
          <p:cNvSpPr txBox="1">
            <a:spLocks/>
          </p:cNvSpPr>
          <p:nvPr userDrawn="1"/>
        </p:nvSpPr>
        <p:spPr bwMode="auto">
          <a:xfrm>
            <a:off x="707951" y="5560665"/>
            <a:ext cx="4440113" cy="964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rtl="0" eaLnBrk="1" fontAlgn="base" hangingPunct="1">
              <a:spcBef>
                <a:spcPct val="20000"/>
              </a:spcBef>
              <a:spcAft>
                <a:spcPct val="0"/>
              </a:spcAft>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rtl="0" eaLnBrk="1" fontAlgn="base" hangingPunct="1">
              <a:spcBef>
                <a:spcPct val="20000"/>
              </a:spcBef>
              <a:spcAft>
                <a:spcPct val="0"/>
              </a:spcAft>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rtl="0" eaLnBrk="1" fontAlgn="base" hangingPunct="1">
              <a:spcBef>
                <a:spcPct val="20000"/>
              </a:spcBef>
              <a:spcAft>
                <a:spcPct val="0"/>
              </a:spcAft>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rtl="0" eaLnBrk="1" fontAlgn="base" hangingPunct="1">
              <a:spcBef>
                <a:spcPct val="20000"/>
              </a:spcBef>
              <a:spcAft>
                <a:spcPct val="0"/>
              </a:spcAft>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nl-BE" sz="1200" b="1" dirty="0" err="1" smtClean="0">
                <a:solidFill>
                  <a:schemeClr val="bg1"/>
                </a:solidFill>
              </a:rPr>
              <a:t>Text</a:t>
            </a:r>
            <a:endParaRPr lang="nl-NL" sz="1200" b="1" dirty="0">
              <a:solidFill>
                <a:schemeClr val="bg1"/>
              </a:solidFill>
            </a:endParaRPr>
          </a:p>
        </p:txBody>
      </p:sp>
    </p:spTree>
    <p:extLst>
      <p:ext uri="{BB962C8B-B14F-4D97-AF65-F5344CB8AC3E}">
        <p14:creationId xmlns:p14="http://schemas.microsoft.com/office/powerpoint/2010/main" val="159682334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mpty picture page">
    <p:spTree>
      <p:nvGrpSpPr>
        <p:cNvPr id="1" name=""/>
        <p:cNvGrpSpPr/>
        <p:nvPr/>
      </p:nvGrpSpPr>
      <p:grpSpPr>
        <a:xfrm>
          <a:off x="0" y="0"/>
          <a:ext cx="0" cy="0"/>
          <a:chOff x="0" y="0"/>
          <a:chExt cx="0" cy="0"/>
        </a:xfrm>
      </p:grpSpPr>
      <p:sp>
        <p:nvSpPr>
          <p:cNvPr id="2" name="Titel 1"/>
          <p:cNvSpPr>
            <a:spLocks noGrp="1"/>
          </p:cNvSpPr>
          <p:nvPr>
            <p:ph type="ctrTitle"/>
          </p:nvPr>
        </p:nvSpPr>
        <p:spPr>
          <a:xfrm>
            <a:off x="611560" y="188639"/>
            <a:ext cx="5976664" cy="1286619"/>
          </a:xfrm>
        </p:spPr>
        <p:txBody>
          <a:bodyPr anchor="ctr"/>
          <a:lstStyle>
            <a:lvl1pPr algn="l">
              <a:defRPr sz="2400">
                <a:solidFill>
                  <a:srgbClr val="008080"/>
                </a:solidFill>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nl-BE" dirty="0"/>
          </a:p>
        </p:txBody>
      </p:sp>
      <p:grpSp>
        <p:nvGrpSpPr>
          <p:cNvPr id="4" name="Groep 3"/>
          <p:cNvGrpSpPr/>
          <p:nvPr userDrawn="1"/>
        </p:nvGrpSpPr>
        <p:grpSpPr>
          <a:xfrm>
            <a:off x="-31579" y="0"/>
            <a:ext cx="9183516" cy="6858000"/>
            <a:chOff x="-31579" y="0"/>
            <a:chExt cx="9183516" cy="6858000"/>
          </a:xfrm>
        </p:grpSpPr>
        <p:sp>
          <p:nvSpPr>
            <p:cNvPr id="11" name="Rechthoek 10"/>
            <p:cNvSpPr/>
            <p:nvPr userDrawn="1"/>
          </p:nvSpPr>
          <p:spPr>
            <a:xfrm>
              <a:off x="-31579" y="6453336"/>
              <a:ext cx="9144000" cy="404664"/>
            </a:xfrm>
            <a:prstGeom prst="rect">
              <a:avLst/>
            </a:prstGeom>
            <a:solidFill>
              <a:srgbClr val="9BBB59">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smtClean="0">
                <a:ln>
                  <a:noFill/>
                </a:ln>
                <a:solidFill>
                  <a:prstClr val="white"/>
                </a:solidFill>
                <a:effectLst/>
                <a:uLnTx/>
                <a:uFillTx/>
                <a:latin typeface="Verdana"/>
                <a:ea typeface="+mn-ea"/>
                <a:cs typeface="+mn-cs"/>
              </a:endParaRPr>
            </a:p>
          </p:txBody>
        </p:sp>
        <p:pic>
          <p:nvPicPr>
            <p:cNvPr id="5" name="Picture 4" descr="C:\Users\Jusbox\Desktop\streepjes-01.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1522884"/>
              <a:ext cx="9144000" cy="216024"/>
            </a:xfrm>
            <a:prstGeom prst="rect">
              <a:avLst/>
            </a:prstGeom>
            <a:noFill/>
          </p:spPr>
        </p:pic>
        <p:pic>
          <p:nvPicPr>
            <p:cNvPr id="8" name="Picture 4" descr="C:\Users\Jusbox\Desktop\streepjes-01.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937" y="6333703"/>
              <a:ext cx="9144000" cy="216024"/>
            </a:xfrm>
            <a:prstGeom prst="rect">
              <a:avLst/>
            </a:prstGeom>
            <a:noFill/>
          </p:spPr>
        </p:pic>
        <p:pic>
          <p:nvPicPr>
            <p:cNvPr id="9" name="Picture 2" descr="\\192.168.100.138\blackboxrevelation\EIP\visual identity\logo\logo EIP+EC\banner_EIP_ECverticaal.jp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6948264" y="6197769"/>
              <a:ext cx="1731253" cy="660231"/>
            </a:xfrm>
            <a:prstGeom prst="rect">
              <a:avLst/>
            </a:prstGeom>
            <a:noFill/>
            <a:effectLst>
              <a:outerShdw blurRad="63500" sx="102000" sy="102000" algn="ctr" rotWithShape="0">
                <a:prstClr val="black">
                  <a:alpha val="40000"/>
                </a:prstClr>
              </a:outerShdw>
            </a:effectLst>
          </p:spPr>
        </p:pic>
        <p:pic>
          <p:nvPicPr>
            <p:cNvPr id="6" name="Picture 2" descr="\\192.168.100.138\blackboxrevelation\EIP\visual identity\logo\logo EIP+EC\banner_EIP_ECverticaal.jpg"/>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6948264" y="0"/>
              <a:ext cx="1728192" cy="2287312"/>
            </a:xfrm>
            <a:prstGeom prst="rect">
              <a:avLst/>
            </a:prstGeom>
            <a:noFill/>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119313592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en-US" smtClean="0"/>
              <a:t>Click to edit Master title style</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BE"/>
          </a:p>
        </p:txBody>
      </p:sp>
      <p:sp>
        <p:nvSpPr>
          <p:cNvPr id="4" name="Tijdelijke aanduiding voor datum 3"/>
          <p:cNvSpPr>
            <a:spLocks noGrp="1"/>
          </p:cNvSpPr>
          <p:nvPr>
            <p:ph type="dt" sz="half" idx="10"/>
          </p:nvPr>
        </p:nvSpPr>
        <p:spPr>
          <a:xfrm>
            <a:off x="457200" y="6453336"/>
            <a:ext cx="2133600" cy="365125"/>
          </a:xfrm>
          <a:prstGeom prst="rect">
            <a:avLst/>
          </a:prstGeom>
        </p:spPr>
        <p:txBody>
          <a:bodyPr/>
          <a:lstStyle>
            <a:lvl1pPr>
              <a:defRPr sz="1400">
                <a:latin typeface="Tahoma" panose="020B0604030504040204" pitchFamily="34" charset="0"/>
                <a:ea typeface="Tahoma" panose="020B0604030504040204" pitchFamily="34" charset="0"/>
                <a:cs typeface="Tahoma" panose="020B0604030504040204" pitchFamily="34" charset="0"/>
              </a:defRPr>
            </a:lvl1pPr>
          </a:lstStyle>
          <a:p>
            <a:fld id="{61A7BFEA-7B37-4EAD-BC91-06D2928950D0}" type="datetimeFigureOut">
              <a:rPr lang="nl-BE" smtClean="0">
                <a:solidFill>
                  <a:srgbClr val="3C3118"/>
                </a:solidFill>
              </a:rPr>
              <a:pPr/>
              <a:t>30/09/2014</a:t>
            </a:fld>
            <a:endParaRPr lang="nl-BE">
              <a:solidFill>
                <a:srgbClr val="3C3118"/>
              </a:solidFill>
            </a:endParaRPr>
          </a:p>
        </p:txBody>
      </p:sp>
      <p:sp>
        <p:nvSpPr>
          <p:cNvPr id="5" name="Tijdelijke aanduiding voor voettekst 4"/>
          <p:cNvSpPr>
            <a:spLocks noGrp="1"/>
          </p:cNvSpPr>
          <p:nvPr>
            <p:ph type="ftr" sz="quarter" idx="11"/>
          </p:nvPr>
        </p:nvSpPr>
        <p:spPr>
          <a:xfrm>
            <a:off x="3124200" y="6453336"/>
            <a:ext cx="2895600" cy="365125"/>
          </a:xfrm>
          <a:prstGeom prst="rect">
            <a:avLst/>
          </a:prstGeom>
        </p:spPr>
        <p:txBody>
          <a:bodyPr/>
          <a:lstStyle>
            <a:lvl1pPr>
              <a:defRPr sz="1400">
                <a:latin typeface="Tahoma" panose="020B0604030504040204" pitchFamily="34" charset="0"/>
                <a:ea typeface="Tahoma" panose="020B0604030504040204" pitchFamily="34" charset="0"/>
                <a:cs typeface="Tahoma" panose="020B0604030504040204" pitchFamily="34" charset="0"/>
              </a:defRPr>
            </a:lvl1pPr>
          </a:lstStyle>
          <a:p>
            <a:endParaRPr lang="nl-BE">
              <a:solidFill>
                <a:srgbClr val="3C3118"/>
              </a:solidFill>
            </a:endParaRPr>
          </a:p>
        </p:txBody>
      </p:sp>
      <p:sp>
        <p:nvSpPr>
          <p:cNvPr id="6" name="Tijdelijke aanduiding voor dianummer 5"/>
          <p:cNvSpPr>
            <a:spLocks noGrp="1"/>
          </p:cNvSpPr>
          <p:nvPr>
            <p:ph type="sldNum" sz="quarter" idx="12"/>
          </p:nvPr>
        </p:nvSpPr>
        <p:spPr>
          <a:xfrm>
            <a:off x="6553200" y="6453336"/>
            <a:ext cx="2133600" cy="365125"/>
          </a:xfrm>
          <a:prstGeom prst="rect">
            <a:avLst/>
          </a:prstGeom>
        </p:spPr>
        <p:txBody>
          <a:bodyPr/>
          <a:lstStyle>
            <a:lvl1pPr>
              <a:defRPr sz="1400">
                <a:latin typeface="Tahoma" panose="020B0604030504040204" pitchFamily="34" charset="0"/>
                <a:ea typeface="Tahoma" panose="020B0604030504040204" pitchFamily="34" charset="0"/>
                <a:cs typeface="Tahoma" panose="020B0604030504040204" pitchFamily="34" charset="0"/>
              </a:defRPr>
            </a:lvl1pPr>
          </a:lstStyle>
          <a:p>
            <a:fld id="{3D925603-9A3E-48E0-B38D-6A3A87394FB8}" type="slidenum">
              <a:rPr lang="nl-BE" smtClean="0">
                <a:solidFill>
                  <a:srgbClr val="3C3118"/>
                </a:solidFill>
              </a:rPr>
              <a:pPr/>
              <a:t>‹#›</a:t>
            </a:fld>
            <a:endParaRPr lang="nl-BE">
              <a:solidFill>
                <a:srgbClr val="3C3118"/>
              </a:solidFill>
            </a:endParaRPr>
          </a:p>
        </p:txBody>
      </p:sp>
    </p:spTree>
    <p:extLst>
      <p:ext uri="{BB962C8B-B14F-4D97-AF65-F5344CB8AC3E}">
        <p14:creationId xmlns:p14="http://schemas.microsoft.com/office/powerpoint/2010/main" val="231105419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nl-NL" dirty="0" smtClean="0"/>
              <a:t>Klik om het opmaakprofiel te bewerken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dirty="0" smtClean="0"/>
              <a:t>Klik om de opmaakprofielen van de </a:t>
            </a:r>
            <a:r>
              <a:rPr lang="nl-NL" dirty="0" err="1" smtClean="0"/>
              <a:t>modeltekst</a:t>
            </a:r>
            <a:r>
              <a:rPr lang="nl-NL" dirty="0" smtClean="0"/>
              <a:t> te bewerken</a:t>
            </a:r>
          </a:p>
          <a:p>
            <a:pPr lvl="0"/>
            <a:endParaRPr lang="nl-NL" dirty="0" smtClean="0"/>
          </a:p>
        </p:txBody>
      </p:sp>
      <p:sp>
        <p:nvSpPr>
          <p:cNvPr id="16" name="Rechthoek 15"/>
          <p:cNvSpPr/>
          <p:nvPr/>
        </p:nvSpPr>
        <p:spPr>
          <a:xfrm>
            <a:off x="0" y="6453336"/>
            <a:ext cx="9144000" cy="404664"/>
          </a:xfrm>
          <a:prstGeom prst="rect">
            <a:avLst/>
          </a:prstGeom>
          <a:solidFill>
            <a:srgbClr val="9BBB59">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smtClean="0">
              <a:ln>
                <a:noFill/>
              </a:ln>
              <a:solidFill>
                <a:prstClr val="white"/>
              </a:solidFill>
              <a:effectLst/>
              <a:uLnTx/>
              <a:uFillTx/>
              <a:latin typeface="Verdana"/>
              <a:ea typeface="+mn-ea"/>
              <a:cs typeface="+mn-cs"/>
            </a:endParaRPr>
          </a:p>
        </p:txBody>
      </p:sp>
      <p:pic>
        <p:nvPicPr>
          <p:cNvPr id="17" name="Picture 4" descr="C:\Users\Jusbox\Desktop\streepjes-01.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0" y="1522884"/>
            <a:ext cx="9144000" cy="216024"/>
          </a:xfrm>
          <a:prstGeom prst="rect">
            <a:avLst/>
          </a:prstGeom>
          <a:noFill/>
        </p:spPr>
      </p:pic>
      <p:pic>
        <p:nvPicPr>
          <p:cNvPr id="18" name="Picture 4" descr="C:\Users\Jusbox\Desktop\streepjes-01.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937" y="6333703"/>
            <a:ext cx="9144000" cy="216024"/>
          </a:xfrm>
          <a:prstGeom prst="rect">
            <a:avLst/>
          </a:prstGeom>
          <a:noFill/>
        </p:spPr>
      </p:pic>
    </p:spTree>
  </p:cSld>
  <p:clrMap bg1="lt1" tx1="dk1" bg2="lt2" tx2="dk2" accent1="accent1" accent2="accent2" accent3="accent3" accent4="accent4" accent5="accent5" accent6="accent6" hlink="hlink" folHlink="folHlink"/>
  <p:sldLayoutIdLst>
    <p:sldLayoutId id="2147483693" r:id="rId1"/>
    <p:sldLayoutId id="2147483691" r:id="rId2"/>
    <p:sldLayoutId id="2147483694" r:id="rId3"/>
    <p:sldLayoutId id="2147483695" r:id="rId4"/>
  </p:sldLayoutIdLst>
  <p:timing>
    <p:tnLst>
      <p:par>
        <p:cTn id="1" dur="indefinite" restart="never" nodeType="tmRoot"/>
      </p:par>
    </p:tnLst>
  </p:timing>
  <p:txStyles>
    <p:titleStyle>
      <a:lvl1pPr algn="l" rtl="0" eaLnBrk="1" fontAlgn="base" hangingPunct="1">
        <a:spcBef>
          <a:spcPct val="0"/>
        </a:spcBef>
        <a:spcAft>
          <a:spcPct val="0"/>
        </a:spcAft>
        <a:defRPr sz="2500" b="1" kern="1200">
          <a:solidFill>
            <a:srgbClr val="008080"/>
          </a:solidFill>
          <a:latin typeface="Tahoma" panose="020B0604030504040204" pitchFamily="34" charset="0"/>
          <a:ea typeface="Tahoma" panose="020B0604030504040204" pitchFamily="34" charset="0"/>
          <a:cs typeface="Tahoma" panose="020B0604030504040204" pitchFamily="34" charset="0"/>
        </a:defRPr>
      </a:lvl1pPr>
      <a:lvl2pPr algn="l" rtl="0" eaLnBrk="1" fontAlgn="base" hangingPunct="1">
        <a:spcBef>
          <a:spcPct val="0"/>
        </a:spcBef>
        <a:spcAft>
          <a:spcPct val="0"/>
        </a:spcAft>
        <a:defRPr sz="4400">
          <a:solidFill>
            <a:schemeClr val="tx2"/>
          </a:solidFill>
          <a:latin typeface="Tahoma" panose="020B0604030504040204" pitchFamily="34" charset="0"/>
          <a:cs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cs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cs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cs typeface="Tahoma" panose="020B060403050404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rtl="0" eaLnBrk="1" fontAlgn="base" hangingPunct="1">
        <a:spcBef>
          <a:spcPct val="20000"/>
        </a:spcBef>
        <a:spcAft>
          <a:spcPct val="0"/>
        </a:spcAft>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rtl="0" eaLnBrk="1" fontAlgn="base" hangingPunct="1">
        <a:spcBef>
          <a:spcPct val="20000"/>
        </a:spcBef>
        <a:spcAft>
          <a:spcPct val="0"/>
        </a:spcAft>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rtl="0" eaLnBrk="1" fontAlgn="base" hangingPunct="1">
        <a:spcBef>
          <a:spcPct val="20000"/>
        </a:spcBef>
        <a:spcAft>
          <a:spcPct val="0"/>
        </a:spcAft>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rtl="0" eaLnBrk="1" fontAlgn="base" hangingPunct="1">
        <a:spcBef>
          <a:spcPct val="20000"/>
        </a:spcBef>
        <a:spcAft>
          <a:spcPct val="0"/>
        </a:spcAft>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ec.europa.eu/eip/agriculture/sites/agri-eip/files/eip-agri_fact_sheet_organic_farming_web.pdf" TargetMode="External"/><Relationship Id="rId3" Type="http://schemas.openxmlformats.org/officeDocument/2006/relationships/image" Target="../media/image13.jpeg"/><Relationship Id="rId7" Type="http://schemas.openxmlformats.org/officeDocument/2006/relationships/hyperlink" Target="https://ec.europa.eu/eip/agriculture/en/content/organic-farming-optimising-arable-yields"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4.jpeg"/><Relationship Id="rId7"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5.jpeg"/><Relationship Id="rId7"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hyperlink" Target="http://www.eip-agri.eu/"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hyperlink" Target="http://ec.europa.eu/agriculture/eip/service-point/index_en.htm" TargetMode="External"/><Relationship Id="rId7"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8.jpeg"/><Relationship Id="rId7" Type="http://schemas.openxmlformats.org/officeDocument/2006/relationships/hyperlink" Target="http://www.eip-agri.eu/"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9.jpeg"/><Relationship Id="rId7"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2.jpeg"/><Relationship Id="rId7"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en-GB"/>
          </a:p>
        </p:txBody>
      </p:sp>
      <p:sp>
        <p:nvSpPr>
          <p:cNvPr id="3" name="Ondertitel 2"/>
          <p:cNvSpPr>
            <a:spLocks noGrp="1"/>
          </p:cNvSpPr>
          <p:nvPr>
            <p:ph type="subTitle" idx="1"/>
          </p:nvPr>
        </p:nvSpPr>
        <p:spPr/>
        <p:txBody>
          <a:bodyPr/>
          <a:lstStyle/>
          <a:p>
            <a:endParaRPr lang="en-GB"/>
          </a:p>
        </p:txBody>
      </p:sp>
      <p:sp>
        <p:nvSpPr>
          <p:cNvPr id="5" name="Titel 1"/>
          <p:cNvSpPr txBox="1">
            <a:spLocks/>
          </p:cNvSpPr>
          <p:nvPr/>
        </p:nvSpPr>
        <p:spPr bwMode="auto">
          <a:xfrm>
            <a:off x="769064" y="216491"/>
            <a:ext cx="6048672" cy="1131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400" b="1" kern="1200">
                <a:solidFill>
                  <a:srgbClr val="008080"/>
                </a:solidFill>
                <a:latin typeface="Tahoma" panose="020B0604030504040204" pitchFamily="34" charset="0"/>
                <a:ea typeface="Tahoma" panose="020B0604030504040204" pitchFamily="34" charset="0"/>
                <a:cs typeface="Tahoma" panose="020B0604030504040204" pitchFamily="34" charset="0"/>
              </a:defRPr>
            </a:lvl1pPr>
            <a:lvl2pPr algn="l" rtl="0" eaLnBrk="1" fontAlgn="base" hangingPunct="1">
              <a:spcBef>
                <a:spcPct val="0"/>
              </a:spcBef>
              <a:spcAft>
                <a:spcPct val="0"/>
              </a:spcAft>
              <a:defRPr sz="4400">
                <a:solidFill>
                  <a:schemeClr val="tx2"/>
                </a:solidFill>
                <a:latin typeface="Tahoma" panose="020B0604030504040204" pitchFamily="34" charset="0"/>
                <a:cs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cs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cs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cs typeface="Tahoma" panose="020B060403050404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a:lstStyle>
          <a:p>
            <a:r>
              <a:rPr lang="en-US" altLang="en-US" sz="2800" dirty="0" smtClean="0"/>
              <a:t>EIP-AGRI and the Service point</a:t>
            </a:r>
            <a:endParaRPr lang="et-EE" altLang="en-US" sz="2800" dirty="0" smtClean="0"/>
          </a:p>
        </p:txBody>
      </p:sp>
      <p:pic>
        <p:nvPicPr>
          <p:cNvPr id="6" name="Picture 5" descr="\\192.168.100.138\blackboxrevelation\EIP\fotos\images used in publications\sharing knowledge.jpg"/>
          <p:cNvPicPr>
            <a:picLocks noChangeAspect="1" noChangeArrowheads="1"/>
          </p:cNvPicPr>
          <p:nvPr/>
        </p:nvPicPr>
        <p:blipFill>
          <a:blip r:embed="rId3" cstate="screen">
            <a:extLst>
              <a:ext uri="{28A0092B-C50C-407E-A947-70E740481C1C}">
                <a14:useLocalDpi xmlns:a14="http://schemas.microsoft.com/office/drawing/2010/main"/>
              </a:ext>
            </a:extLst>
          </a:blip>
          <a:srcRect t="53273" b="4298"/>
          <a:stretch>
            <a:fillRect/>
          </a:stretch>
        </p:blipFill>
        <p:spPr bwMode="auto">
          <a:xfrm>
            <a:off x="0" y="1628800"/>
            <a:ext cx="9144000" cy="4896544"/>
          </a:xfrm>
          <a:prstGeom prst="rect">
            <a:avLst/>
          </a:prstGeom>
          <a:noFill/>
        </p:spPr>
      </p:pic>
      <p:pic>
        <p:nvPicPr>
          <p:cNvPr id="7" name="Picture 4" descr="C:\Users\Jusbox\Desktop\streepjes-01.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1522884"/>
            <a:ext cx="9144000" cy="216024"/>
          </a:xfrm>
          <a:prstGeom prst="rect">
            <a:avLst/>
          </a:prstGeom>
          <a:noFill/>
        </p:spPr>
      </p:pic>
      <p:pic>
        <p:nvPicPr>
          <p:cNvPr id="8" name="Picture 2" descr="\\192.168.100.138\blackboxrevelation\EIP\visual identity\logo\logo EIP+EC\banner_EIP_ECverticaal.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948264" y="0"/>
            <a:ext cx="1728192" cy="2287312"/>
          </a:xfrm>
          <a:prstGeom prst="rect">
            <a:avLst/>
          </a:prstGeom>
          <a:noFill/>
          <a:effectLst>
            <a:outerShdw blurRad="63500" sx="102000" sy="102000" algn="ctr" rotWithShape="0">
              <a:prstClr val="black">
                <a:alpha val="40000"/>
              </a:prstClr>
            </a:outerShdw>
          </a:effectLst>
        </p:spPr>
      </p:pic>
      <p:sp>
        <p:nvSpPr>
          <p:cNvPr id="9" name="Rechthoek 8"/>
          <p:cNvSpPr/>
          <p:nvPr/>
        </p:nvSpPr>
        <p:spPr>
          <a:xfrm>
            <a:off x="611560" y="5445224"/>
            <a:ext cx="4032448" cy="1152128"/>
          </a:xfrm>
          <a:prstGeom prst="rect">
            <a:avLst/>
          </a:prstGeom>
          <a:solidFill>
            <a:srgbClr val="BED5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endParaRPr>
          </a:p>
        </p:txBody>
      </p:sp>
      <p:pic>
        <p:nvPicPr>
          <p:cNvPr id="10" name="Picture 4" descr="C:\Users\Jusbox\Desktop\streepjes-01.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937" y="6333703"/>
            <a:ext cx="9144000" cy="216024"/>
          </a:xfrm>
          <a:prstGeom prst="rect">
            <a:avLst/>
          </a:prstGeom>
          <a:noFill/>
        </p:spPr>
      </p:pic>
      <p:pic>
        <p:nvPicPr>
          <p:cNvPr id="11" name="Picture 2" descr="\\192.168.100.138\blackboxrevelation\EIP\visual identity\logo\logo EIP+EC\banner_EIP_ECverticaal.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948264" y="6197769"/>
            <a:ext cx="1731253" cy="660231"/>
          </a:xfrm>
          <a:prstGeom prst="rect">
            <a:avLst/>
          </a:prstGeom>
          <a:noFill/>
          <a:effectLst>
            <a:outerShdw blurRad="63500" sx="102000" sy="102000" algn="ctr" rotWithShape="0">
              <a:prstClr val="black">
                <a:alpha val="40000"/>
              </a:prstClr>
            </a:outerShdw>
          </a:effectLst>
        </p:spPr>
      </p:pic>
      <p:sp>
        <p:nvSpPr>
          <p:cNvPr id="12" name="Ondertitel 2"/>
          <p:cNvSpPr txBox="1">
            <a:spLocks/>
          </p:cNvSpPr>
          <p:nvPr/>
        </p:nvSpPr>
        <p:spPr bwMode="auto">
          <a:xfrm>
            <a:off x="611560" y="5373216"/>
            <a:ext cx="4440113" cy="88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rtl="0" eaLnBrk="1" fontAlgn="base" hangingPunct="1">
              <a:spcBef>
                <a:spcPct val="20000"/>
              </a:spcBef>
              <a:spcAft>
                <a:spcPct val="0"/>
              </a:spcAft>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rtl="0" eaLnBrk="1" fontAlgn="base" hangingPunct="1">
              <a:spcBef>
                <a:spcPct val="20000"/>
              </a:spcBef>
              <a:spcAft>
                <a:spcPct val="0"/>
              </a:spcAft>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rtl="0" eaLnBrk="1" fontAlgn="base" hangingPunct="1">
              <a:spcBef>
                <a:spcPct val="20000"/>
              </a:spcBef>
              <a:spcAft>
                <a:spcPct val="0"/>
              </a:spcAft>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rtl="0" eaLnBrk="1" fontAlgn="base" hangingPunct="1">
              <a:spcBef>
                <a:spcPct val="20000"/>
              </a:spcBef>
              <a:spcAft>
                <a:spcPct val="0"/>
              </a:spcAft>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Tx/>
              <a:buNone/>
              <a:defRPr/>
            </a:pPr>
            <a:endParaRPr lang="nl-BE" sz="1400" b="1" dirty="0" smtClean="0">
              <a:solidFill>
                <a:prstClr val="white"/>
              </a:solidFill>
              <a:latin typeface="Verdana"/>
            </a:endParaRPr>
          </a:p>
          <a:p>
            <a:pPr marL="0" indent="0" fontAlgn="auto">
              <a:spcAft>
                <a:spcPts val="0"/>
              </a:spcAft>
              <a:buFontTx/>
              <a:buNone/>
              <a:defRPr/>
            </a:pPr>
            <a:r>
              <a:rPr lang="nl-BE" sz="1400" b="1" dirty="0" smtClean="0">
                <a:solidFill>
                  <a:prstClr val="white"/>
                </a:solidFill>
                <a:latin typeface="Verdana"/>
              </a:rPr>
              <a:t>CORE Organic seminar</a:t>
            </a:r>
          </a:p>
          <a:p>
            <a:pPr marL="0" indent="0" fontAlgn="auto">
              <a:spcAft>
                <a:spcPts val="0"/>
              </a:spcAft>
              <a:buFontTx/>
              <a:buNone/>
              <a:defRPr/>
            </a:pPr>
            <a:endParaRPr lang="en-GB" sz="1200" b="1" dirty="0" smtClean="0">
              <a:solidFill>
                <a:prstClr val="white"/>
              </a:solidFill>
              <a:latin typeface="Verdana"/>
            </a:endParaRPr>
          </a:p>
          <a:p>
            <a:pPr marL="0" indent="0" fontAlgn="auto">
              <a:spcAft>
                <a:spcPts val="0"/>
              </a:spcAft>
              <a:buFontTx/>
              <a:buNone/>
              <a:defRPr/>
            </a:pPr>
            <a:r>
              <a:rPr lang="en-GB" sz="1200" b="1" dirty="0" smtClean="0">
                <a:solidFill>
                  <a:prstClr val="white"/>
                </a:solidFill>
                <a:latin typeface="Verdana"/>
              </a:rPr>
              <a:t>Willemine Brinkman, </a:t>
            </a:r>
            <a:r>
              <a:rPr lang="en-GB" sz="1200" b="1" dirty="0">
                <a:solidFill>
                  <a:prstClr val="white"/>
                </a:solidFill>
                <a:latin typeface="Verdana"/>
              </a:rPr>
              <a:t>EIP-AGRI Service </a:t>
            </a:r>
            <a:r>
              <a:rPr lang="en-GB" sz="1200" b="1" dirty="0" smtClean="0">
                <a:solidFill>
                  <a:prstClr val="white"/>
                </a:solidFill>
                <a:latin typeface="Verdana"/>
              </a:rPr>
              <a:t>Point </a:t>
            </a:r>
            <a:r>
              <a:rPr lang="nl-BE" sz="1200" b="1" dirty="0" smtClean="0">
                <a:solidFill>
                  <a:prstClr val="white"/>
                </a:solidFill>
                <a:latin typeface="Verdana"/>
              </a:rPr>
              <a:t>Stockholm, 1 October </a:t>
            </a:r>
            <a:r>
              <a:rPr lang="en-GB" sz="1200" b="1" dirty="0" smtClean="0">
                <a:solidFill>
                  <a:prstClr val="white"/>
                </a:solidFill>
                <a:latin typeface="Verdana"/>
              </a:rPr>
              <a:t>2014</a:t>
            </a:r>
            <a:endParaRPr lang="nl-NL" sz="1200" b="1" dirty="0">
              <a:solidFill>
                <a:prstClr val="white"/>
              </a:solidFill>
              <a:latin typeface="Verdana"/>
            </a:endParaRPr>
          </a:p>
        </p:txBody>
      </p:sp>
    </p:spTree>
    <p:extLst>
      <p:ext uri="{BB962C8B-B14F-4D97-AF65-F5344CB8AC3E}">
        <p14:creationId xmlns:p14="http://schemas.microsoft.com/office/powerpoint/2010/main" val="25883794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BE" dirty="0" smtClean="0"/>
              <a:t>Focus Group: </a:t>
            </a:r>
            <a:r>
              <a:rPr lang="nl-BE" dirty="0"/>
              <a:t>Optimising arable yields </a:t>
            </a:r>
            <a:r>
              <a:rPr lang="nl-BE" dirty="0" smtClean="0"/>
              <a:t/>
            </a:r>
            <a:br>
              <a:rPr lang="nl-BE" dirty="0" smtClean="0"/>
            </a:br>
            <a:r>
              <a:rPr lang="nl-BE" dirty="0" smtClean="0"/>
              <a:t>in Organic Arable Farming</a:t>
            </a:r>
            <a:endParaRPr lang="nl-BE" dirty="0"/>
          </a:p>
        </p:txBody>
      </p:sp>
      <p:pic>
        <p:nvPicPr>
          <p:cNvPr id="2" name="Afbeelding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0153" y="1620181"/>
            <a:ext cx="3203848" cy="4805771"/>
          </a:xfrm>
          <a:prstGeom prst="rect">
            <a:avLst/>
          </a:prstGeom>
        </p:spPr>
      </p:pic>
      <p:pic>
        <p:nvPicPr>
          <p:cNvPr id="9" name="Picture 4" descr="C:\Users\Jusbox\Desktop\streepjes-01.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1522884"/>
            <a:ext cx="9144000" cy="216024"/>
          </a:xfrm>
          <a:prstGeom prst="rect">
            <a:avLst/>
          </a:prstGeom>
          <a:noFill/>
        </p:spPr>
      </p:pic>
      <p:pic>
        <p:nvPicPr>
          <p:cNvPr id="7" name="Picture 2" descr="\\192.168.100.138\blackboxrevelation\EIP\visual identity\logo\logo EIP+EC\banner_EIP_ECverticaal.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948264" y="0"/>
            <a:ext cx="1728192" cy="2287312"/>
          </a:xfrm>
          <a:prstGeom prst="rect">
            <a:avLst/>
          </a:prstGeom>
          <a:noFill/>
          <a:effectLst>
            <a:outerShdw blurRad="63500" sx="102000" sy="102000" algn="ctr" rotWithShape="0">
              <a:prstClr val="black">
                <a:alpha val="40000"/>
              </a:prstClr>
            </a:outerShdw>
          </a:effectLst>
        </p:spPr>
      </p:pic>
      <p:pic>
        <p:nvPicPr>
          <p:cNvPr id="10" name="Picture 4" descr="C:\Users\Jusbox\Desktop\streepjes-01.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937" y="6333703"/>
            <a:ext cx="9144000" cy="216024"/>
          </a:xfrm>
          <a:prstGeom prst="rect">
            <a:avLst/>
          </a:prstGeom>
          <a:noFill/>
        </p:spPr>
      </p:pic>
      <p:pic>
        <p:nvPicPr>
          <p:cNvPr id="8" name="Picture 2" descr="\\192.168.100.138\blackboxrevelation\EIP\visual identity\logo\logo EIP+EC\banner_EIP_ECverticaal.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948264" y="6197769"/>
            <a:ext cx="1731253" cy="660231"/>
          </a:xfrm>
          <a:prstGeom prst="rect">
            <a:avLst/>
          </a:prstGeom>
          <a:noFill/>
          <a:effectLst>
            <a:outerShdw blurRad="63500" sx="102000" sy="102000" algn="ctr" rotWithShape="0">
              <a:prstClr val="black">
                <a:alpha val="40000"/>
              </a:prstClr>
            </a:outerShdw>
          </a:effectLst>
        </p:spPr>
      </p:pic>
      <p:sp>
        <p:nvSpPr>
          <p:cNvPr id="11" name="Content Placeholder 4"/>
          <p:cNvSpPr txBox="1">
            <a:spLocks/>
          </p:cNvSpPr>
          <p:nvPr/>
        </p:nvSpPr>
        <p:spPr bwMode="auto">
          <a:xfrm>
            <a:off x="467544" y="2196451"/>
            <a:ext cx="5544616" cy="3838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ct val="0"/>
              </a:spcAft>
              <a:buChar char="•"/>
              <a:defRPr sz="1800" kern="1200">
                <a:solidFill>
                  <a:srgbClr val="008080"/>
                </a:solidFill>
                <a:latin typeface="Tahoma" panose="020B0604030504040204" pitchFamily="34" charset="0"/>
                <a:ea typeface="Tahoma" panose="020B0604030504040204" pitchFamily="34" charset="0"/>
                <a:cs typeface="Tahoma" panose="020B0604030504040204" pitchFamily="34" charset="0"/>
              </a:defRPr>
            </a:lvl1pPr>
            <a:lvl2pPr marL="742950" indent="-285750" algn="l" rtl="0" eaLnBrk="1" fontAlgn="base" hangingPunct="1">
              <a:spcBef>
                <a:spcPct val="20000"/>
              </a:spcBef>
              <a:spcAft>
                <a:spcPct val="0"/>
              </a:spcAft>
              <a:buChar char="–"/>
              <a:defRPr sz="1600" kern="1200">
                <a:solidFill>
                  <a:srgbClr val="008080"/>
                </a:solidFill>
                <a:latin typeface="Tahoma" panose="020B0604030504040204" pitchFamily="34" charset="0"/>
                <a:ea typeface="Tahoma" panose="020B0604030504040204" pitchFamily="34" charset="0"/>
                <a:cs typeface="Tahoma" panose="020B0604030504040204" pitchFamily="34" charset="0"/>
              </a:defRPr>
            </a:lvl2pPr>
            <a:lvl3pPr marL="1143000" indent="-228600" algn="l" rtl="0" eaLnBrk="1" fontAlgn="base" hangingPunct="1">
              <a:spcBef>
                <a:spcPct val="20000"/>
              </a:spcBef>
              <a:spcAft>
                <a:spcPct val="0"/>
              </a:spcAft>
              <a:buChar char="•"/>
              <a:defRPr sz="1400" kern="1200">
                <a:solidFill>
                  <a:srgbClr val="008080"/>
                </a:solidFill>
                <a:latin typeface="Tahoma" panose="020B0604030504040204" pitchFamily="34" charset="0"/>
                <a:ea typeface="Tahoma" panose="020B0604030504040204" pitchFamily="34" charset="0"/>
                <a:cs typeface="Tahoma" panose="020B0604030504040204" pitchFamily="34" charset="0"/>
              </a:defRPr>
            </a:lvl3pPr>
            <a:lvl4pPr marL="1600200" indent="-228600" algn="l" rtl="0" eaLnBrk="1" fontAlgn="base" hangingPunct="1">
              <a:spcBef>
                <a:spcPct val="20000"/>
              </a:spcBef>
              <a:spcAft>
                <a:spcPct val="0"/>
              </a:spcAft>
              <a:buChar char="–"/>
              <a:defRPr sz="1400" kern="1200">
                <a:solidFill>
                  <a:srgbClr val="008080"/>
                </a:solidFill>
                <a:latin typeface="Tahoma" panose="020B0604030504040204" pitchFamily="34" charset="0"/>
                <a:ea typeface="Tahoma" panose="020B0604030504040204" pitchFamily="34" charset="0"/>
                <a:cs typeface="Tahoma" panose="020B0604030504040204" pitchFamily="34" charset="0"/>
              </a:defRPr>
            </a:lvl4pPr>
            <a:lvl5pPr marL="2057400" indent="-228600" algn="l" rtl="0" eaLnBrk="1" fontAlgn="base" hangingPunct="1">
              <a:spcBef>
                <a:spcPct val="20000"/>
              </a:spcBef>
              <a:spcAft>
                <a:spcPct val="0"/>
              </a:spcAft>
              <a:buChar char="»"/>
              <a:defRPr sz="1400" kern="1200">
                <a:solidFill>
                  <a:srgbClr val="008080"/>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endParaRPr lang="en-US" b="1" dirty="0" smtClean="0"/>
          </a:p>
          <a:p>
            <a:pPr marL="0" indent="0">
              <a:buFontTx/>
              <a:buNone/>
            </a:pPr>
            <a:r>
              <a:rPr lang="en-US" sz="2400" b="1" dirty="0" smtClean="0"/>
              <a:t>Final report and fact sheet</a:t>
            </a:r>
          </a:p>
          <a:p>
            <a:pPr marL="0" indent="0">
              <a:buFontTx/>
              <a:buNone/>
            </a:pPr>
            <a:endParaRPr lang="en-US" b="1" dirty="0" smtClean="0"/>
          </a:p>
          <a:p>
            <a:pPr marL="0" indent="0">
              <a:buFontTx/>
              <a:buNone/>
            </a:pPr>
            <a:r>
              <a:rPr lang="en-US" b="1" dirty="0" smtClean="0">
                <a:hlinkClick r:id="rId7"/>
              </a:rPr>
              <a:t>https://ec.europa.eu/eip/agriculture/en/content/organic-farming-optimising-arable-yields</a:t>
            </a:r>
            <a:r>
              <a:rPr lang="en-US" b="1" dirty="0" smtClean="0"/>
              <a:t> </a:t>
            </a:r>
          </a:p>
          <a:p>
            <a:pPr marL="0" indent="0">
              <a:buFontTx/>
              <a:buNone/>
            </a:pPr>
            <a:endParaRPr lang="en-US" b="1" dirty="0" smtClean="0"/>
          </a:p>
          <a:p>
            <a:pPr marL="0" indent="0">
              <a:buFontTx/>
              <a:buNone/>
            </a:pPr>
            <a:endParaRPr lang="en-US" b="1" dirty="0" smtClean="0"/>
          </a:p>
          <a:p>
            <a:pPr marL="0" indent="0">
              <a:buFontTx/>
              <a:buNone/>
            </a:pPr>
            <a:r>
              <a:rPr lang="en-US" b="1" dirty="0" smtClean="0">
                <a:hlinkClick r:id="rId8"/>
              </a:rPr>
              <a:t>https://ec.europa.eu/eip/agriculture/sites/agri-eip/files/eip-agri_fact_sheet_organic_farming_web.pdf</a:t>
            </a:r>
            <a:r>
              <a:rPr lang="en-US" b="1" dirty="0" smtClean="0"/>
              <a:t> </a:t>
            </a:r>
            <a:endParaRPr lang="nl-BE" b="1" dirty="0"/>
          </a:p>
        </p:txBody>
      </p:sp>
    </p:spTree>
    <p:extLst>
      <p:ext uri="{BB962C8B-B14F-4D97-AF65-F5344CB8AC3E}">
        <p14:creationId xmlns:p14="http://schemas.microsoft.com/office/powerpoint/2010/main" val="18879731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hoek 8"/>
          <p:cNvSpPr/>
          <p:nvPr/>
        </p:nvSpPr>
        <p:spPr>
          <a:xfrm>
            <a:off x="0" y="1628800"/>
            <a:ext cx="9144000" cy="4824536"/>
          </a:xfrm>
          <a:prstGeom prst="rect">
            <a:avLst/>
          </a:prstGeom>
          <a:solidFill>
            <a:srgbClr val="BBD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nl-BE">
              <a:solidFill>
                <a:prstClr val="white"/>
              </a:solidFill>
            </a:endParaRPr>
          </a:p>
        </p:txBody>
      </p:sp>
      <p:pic>
        <p:nvPicPr>
          <p:cNvPr id="20"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305"/>
          <a:stretch/>
        </p:blipFill>
        <p:spPr bwMode="auto">
          <a:xfrm>
            <a:off x="5148064" y="1667706"/>
            <a:ext cx="4464496" cy="2985430"/>
          </a:xfrm>
          <a:prstGeom prst="rect">
            <a:avLst/>
          </a:prstGeom>
          <a:noFill/>
          <a:ln w="9525">
            <a:noFill/>
            <a:miter lim="800000"/>
            <a:headEnd/>
            <a:tailEnd/>
          </a:ln>
        </p:spPr>
      </p:pic>
      <p:pic>
        <p:nvPicPr>
          <p:cNvPr id="19" name="Picture 1"/>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148063" y="4581128"/>
            <a:ext cx="2137335" cy="1919213"/>
          </a:xfrm>
          <a:prstGeom prst="rect">
            <a:avLst/>
          </a:prstGeom>
          <a:noFill/>
          <a:ln w="9525">
            <a:noFill/>
            <a:miter lim="800000"/>
            <a:headEnd/>
            <a:tailEnd/>
          </a:ln>
        </p:spPr>
      </p:pic>
      <p:pic>
        <p:nvPicPr>
          <p:cNvPr id="22" name="Picture 4"/>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289254" y="4581128"/>
            <a:ext cx="1854746" cy="1872208"/>
          </a:xfrm>
          <a:prstGeom prst="rect">
            <a:avLst/>
          </a:prstGeom>
          <a:noFill/>
          <a:ln w="9525">
            <a:noFill/>
            <a:miter lim="800000"/>
            <a:headEnd/>
            <a:tailEnd/>
          </a:ln>
        </p:spPr>
      </p:pic>
      <p:pic>
        <p:nvPicPr>
          <p:cNvPr id="10" name="Picture 4" descr="C:\Users\Jusbox\Desktop\streepjes-01.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0" y="1522884"/>
            <a:ext cx="9144000" cy="216024"/>
          </a:xfrm>
          <a:prstGeom prst="rect">
            <a:avLst/>
          </a:prstGeom>
          <a:noFill/>
        </p:spPr>
      </p:pic>
      <p:pic>
        <p:nvPicPr>
          <p:cNvPr id="1028" name="Picture 4" descr="C:\Users\Jusbox\Desktop\streepjes-01.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937" y="6333703"/>
            <a:ext cx="9144000" cy="216024"/>
          </a:xfrm>
          <a:prstGeom prst="rect">
            <a:avLst/>
          </a:prstGeom>
          <a:noFill/>
        </p:spPr>
      </p:pic>
      <p:sp>
        <p:nvSpPr>
          <p:cNvPr id="12" name="Tekstvak 11"/>
          <p:cNvSpPr txBox="1"/>
          <p:nvPr/>
        </p:nvSpPr>
        <p:spPr>
          <a:xfrm>
            <a:off x="179512" y="1800250"/>
            <a:ext cx="4872161" cy="2985433"/>
          </a:xfrm>
          <a:prstGeom prst="rect">
            <a:avLst/>
          </a:prstGeom>
          <a:noFill/>
        </p:spPr>
        <p:txBody>
          <a:bodyPr wrap="square" rtlCol="0">
            <a:spAutoFit/>
          </a:bodyPr>
          <a:lstStyle/>
          <a:p>
            <a:pPr marL="342900" indent="-342900" eaLnBrk="1" hangingPunct="1">
              <a:spcBef>
                <a:spcPts val="300"/>
              </a:spcBef>
              <a:spcAft>
                <a:spcPts val="300"/>
              </a:spcAft>
              <a:buFont typeface="Arial" panose="020B0604020202020204" pitchFamily="34" charset="0"/>
              <a:buChar char="•"/>
            </a:pPr>
            <a:endParaRPr lang="nl-BE" sz="2400" dirty="0" smtClean="0">
              <a:solidFill>
                <a:srgbClr val="008080"/>
              </a:solidFill>
              <a:latin typeface="Tahoma" panose="020B0604030504040204" pitchFamily="34" charset="0"/>
              <a:ea typeface="Tahoma" panose="020B0604030504040204" pitchFamily="34" charset="0"/>
              <a:cs typeface="Tahoma" panose="020B0604030504040204" pitchFamily="34" charset="0"/>
            </a:endParaRPr>
          </a:p>
          <a:p>
            <a:pPr marL="342900" indent="-342900" eaLnBrk="1" hangingPunct="1">
              <a:spcBef>
                <a:spcPts val="300"/>
              </a:spcBef>
              <a:spcAft>
                <a:spcPts val="300"/>
              </a:spcAft>
              <a:buFont typeface="Arial" panose="020B0604020202020204" pitchFamily="34" charset="0"/>
              <a:buChar char="•"/>
            </a:pPr>
            <a:r>
              <a:rPr lang="et-EE" sz="2400" dirty="0" smtClean="0">
                <a:solidFill>
                  <a:srgbClr val="008080"/>
                </a:solidFill>
                <a:latin typeface="Tahoma" panose="020B0604030504040204" pitchFamily="34" charset="0"/>
                <a:ea typeface="Tahoma" panose="020B0604030504040204" pitchFamily="34" charset="0"/>
                <a:cs typeface="Tahoma" panose="020B0604030504040204" pitchFamily="34" charset="0"/>
              </a:rPr>
              <a:t>p</a:t>
            </a:r>
            <a:r>
              <a:rPr lang="en-GB" sz="2400" dirty="0" err="1" smtClean="0">
                <a:solidFill>
                  <a:srgbClr val="008080"/>
                </a:solidFill>
                <a:latin typeface="Tahoma" panose="020B0604030504040204" pitchFamily="34" charset="0"/>
                <a:ea typeface="Tahoma" panose="020B0604030504040204" pitchFamily="34" charset="0"/>
                <a:cs typeface="Tahoma" panose="020B0604030504040204" pitchFamily="34" charset="0"/>
              </a:rPr>
              <a:t>ropos</a:t>
            </a:r>
            <a:r>
              <a:rPr lang="et-EE" sz="2400" dirty="0">
                <a:solidFill>
                  <a:srgbClr val="008080"/>
                </a:solidFill>
                <a:latin typeface="Tahoma" panose="020B0604030504040204" pitchFamily="34" charset="0"/>
                <a:ea typeface="Tahoma" panose="020B0604030504040204" pitchFamily="34" charset="0"/>
                <a:cs typeface="Tahoma" panose="020B0604030504040204" pitchFamily="34" charset="0"/>
              </a:rPr>
              <a:t>e </a:t>
            </a:r>
            <a:r>
              <a:rPr lang="en-GB" sz="2400" dirty="0">
                <a:solidFill>
                  <a:srgbClr val="008080"/>
                </a:solidFill>
                <a:latin typeface="Tahoma" panose="020B0604030504040204" pitchFamily="34" charset="0"/>
                <a:ea typeface="Tahoma" panose="020B0604030504040204" pitchFamily="34" charset="0"/>
                <a:cs typeface="Tahoma" panose="020B0604030504040204" pitchFamily="34" charset="0"/>
              </a:rPr>
              <a:t>FG themes</a:t>
            </a:r>
            <a:endParaRPr lang="et-EE" sz="2400" dirty="0">
              <a:solidFill>
                <a:srgbClr val="008080"/>
              </a:solidFill>
              <a:latin typeface="Tahoma" panose="020B0604030504040204" pitchFamily="34" charset="0"/>
              <a:ea typeface="Tahoma" panose="020B0604030504040204" pitchFamily="34" charset="0"/>
              <a:cs typeface="Tahoma" panose="020B0604030504040204" pitchFamily="34" charset="0"/>
            </a:endParaRPr>
          </a:p>
          <a:p>
            <a:pPr marL="342900" indent="-342900" eaLnBrk="1" hangingPunct="1">
              <a:spcBef>
                <a:spcPts val="300"/>
              </a:spcBef>
              <a:spcAft>
                <a:spcPts val="300"/>
              </a:spcAft>
              <a:buFont typeface="Arial" panose="020B0604020202020204" pitchFamily="34" charset="0"/>
              <a:buChar char="•"/>
            </a:pPr>
            <a:r>
              <a:rPr lang="et-EE" sz="2400" dirty="0" smtClean="0">
                <a:solidFill>
                  <a:srgbClr val="008080"/>
                </a:solidFill>
                <a:latin typeface="Tahoma" panose="020B0604030504040204" pitchFamily="34" charset="0"/>
                <a:ea typeface="Tahoma" panose="020B0604030504040204" pitchFamily="34" charset="0"/>
                <a:cs typeface="Tahoma" panose="020B0604030504040204" pitchFamily="34" charset="0"/>
              </a:rPr>
              <a:t>p</a:t>
            </a:r>
            <a:r>
              <a:rPr lang="en-US" sz="2400" dirty="0" err="1" smtClean="0">
                <a:solidFill>
                  <a:srgbClr val="008080"/>
                </a:solidFill>
                <a:latin typeface="Tahoma" panose="020B0604030504040204" pitchFamily="34" charset="0"/>
                <a:ea typeface="Tahoma" panose="020B0604030504040204" pitchFamily="34" charset="0"/>
                <a:cs typeface="Tahoma" panose="020B0604030504040204" pitchFamily="34" charset="0"/>
              </a:rPr>
              <a:t>ropos</a:t>
            </a:r>
            <a:r>
              <a:rPr lang="et-EE" sz="2400" dirty="0" smtClean="0">
                <a:solidFill>
                  <a:srgbClr val="008080"/>
                </a:solidFill>
                <a:latin typeface="Tahoma" panose="020B0604030504040204" pitchFamily="34" charset="0"/>
                <a:ea typeface="Tahoma" panose="020B0604030504040204" pitchFamily="34" charset="0"/>
                <a:cs typeface="Tahoma" panose="020B0604030504040204" pitchFamily="34" charset="0"/>
              </a:rPr>
              <a:t>e </a:t>
            </a:r>
            <a:r>
              <a:rPr lang="en-GB" sz="2400" dirty="0" smtClean="0">
                <a:solidFill>
                  <a:srgbClr val="008080"/>
                </a:solidFill>
                <a:latin typeface="Tahoma" panose="020B0604030504040204" pitchFamily="34" charset="0"/>
                <a:ea typeface="Tahoma" panose="020B0604030504040204" pitchFamily="34" charset="0"/>
                <a:cs typeface="Tahoma" panose="020B0604030504040204" pitchFamily="34" charset="0"/>
              </a:rPr>
              <a:t>coordinating</a:t>
            </a:r>
            <a:r>
              <a:rPr lang="en-US" sz="2400" dirty="0" smtClean="0">
                <a:solidFill>
                  <a:srgbClr val="008080"/>
                </a:solidFill>
                <a:latin typeface="Tahoma" panose="020B0604030504040204" pitchFamily="34" charset="0"/>
                <a:ea typeface="Tahoma" panose="020B0604030504040204" pitchFamily="34" charset="0"/>
                <a:cs typeface="Tahoma" panose="020B0604030504040204" pitchFamily="34" charset="0"/>
              </a:rPr>
              <a:t> experts</a:t>
            </a:r>
            <a:endParaRPr lang="et-EE" sz="2400" dirty="0" smtClean="0">
              <a:solidFill>
                <a:srgbClr val="008080"/>
              </a:solidFill>
              <a:latin typeface="Tahoma" panose="020B0604030504040204" pitchFamily="34" charset="0"/>
              <a:ea typeface="Tahoma" panose="020B0604030504040204" pitchFamily="34" charset="0"/>
              <a:cs typeface="Tahoma" panose="020B0604030504040204" pitchFamily="34" charset="0"/>
            </a:endParaRPr>
          </a:p>
          <a:p>
            <a:pPr marL="342900" indent="-342900" eaLnBrk="1" hangingPunct="1">
              <a:spcBef>
                <a:spcPts val="300"/>
              </a:spcBef>
              <a:spcAft>
                <a:spcPts val="300"/>
              </a:spcAft>
              <a:buFont typeface="Arial" panose="020B0604020202020204" pitchFamily="34" charset="0"/>
              <a:buChar char="•"/>
            </a:pPr>
            <a:r>
              <a:rPr lang="et-EE" sz="2400" dirty="0" smtClean="0">
                <a:solidFill>
                  <a:srgbClr val="008080"/>
                </a:solidFill>
                <a:latin typeface="Tahoma" panose="020B0604030504040204" pitchFamily="34" charset="0"/>
                <a:ea typeface="Tahoma" panose="020B0604030504040204" pitchFamily="34" charset="0"/>
                <a:cs typeface="Tahoma" panose="020B0604030504040204" pitchFamily="34" charset="0"/>
              </a:rPr>
              <a:t>s</a:t>
            </a:r>
            <a:r>
              <a:rPr lang="en-GB" sz="2400" dirty="0" err="1" smtClean="0">
                <a:solidFill>
                  <a:srgbClr val="008080"/>
                </a:solidFill>
                <a:latin typeface="Tahoma" panose="020B0604030504040204" pitchFamily="34" charset="0"/>
                <a:ea typeface="Tahoma" panose="020B0604030504040204" pitchFamily="34" charset="0"/>
                <a:cs typeface="Tahoma" panose="020B0604030504040204" pitchFamily="34" charset="0"/>
              </a:rPr>
              <a:t>upport</a:t>
            </a:r>
            <a:r>
              <a:rPr lang="en-GB" sz="2400" dirty="0" smtClean="0">
                <a:solidFill>
                  <a:srgbClr val="008080"/>
                </a:solidFill>
                <a:latin typeface="Tahoma" panose="020B0604030504040204" pitchFamily="34" charset="0"/>
                <a:ea typeface="Tahoma" panose="020B0604030504040204" pitchFamily="34" charset="0"/>
                <a:cs typeface="Tahoma" panose="020B0604030504040204" pitchFamily="34" charset="0"/>
              </a:rPr>
              <a:t> experts to apply by disseminating </a:t>
            </a:r>
            <a:r>
              <a:rPr lang="en-US" sz="2400" dirty="0" smtClean="0">
                <a:solidFill>
                  <a:srgbClr val="008080"/>
                </a:solidFill>
                <a:latin typeface="Tahoma" panose="020B0604030504040204" pitchFamily="34" charset="0"/>
                <a:ea typeface="Tahoma" panose="020B0604030504040204" pitchFamily="34" charset="0"/>
                <a:cs typeface="Tahoma" panose="020B0604030504040204" pitchFamily="34" charset="0"/>
              </a:rPr>
              <a:t>calls</a:t>
            </a:r>
            <a:endParaRPr lang="nl-BE" sz="2400" dirty="0" smtClean="0">
              <a:solidFill>
                <a:srgbClr val="008080"/>
              </a:solidFill>
              <a:latin typeface="Tahoma" panose="020B0604030504040204" pitchFamily="34" charset="0"/>
              <a:ea typeface="Tahoma" panose="020B0604030504040204" pitchFamily="34" charset="0"/>
              <a:cs typeface="Tahoma" panose="020B0604030504040204" pitchFamily="34" charset="0"/>
            </a:endParaRPr>
          </a:p>
          <a:p>
            <a:pPr marL="342900" indent="-342900" eaLnBrk="1" hangingPunct="1">
              <a:spcBef>
                <a:spcPts val="300"/>
              </a:spcBef>
              <a:spcAft>
                <a:spcPts val="300"/>
              </a:spcAft>
              <a:buFont typeface="Arial" panose="020B0604020202020204" pitchFamily="34" charset="0"/>
              <a:buChar char="•"/>
            </a:pPr>
            <a:r>
              <a:rPr lang="en-US" sz="2400" dirty="0" smtClean="0">
                <a:solidFill>
                  <a:srgbClr val="008080"/>
                </a:solidFill>
                <a:latin typeface="Tahoma" panose="020B0604030504040204" pitchFamily="34" charset="0"/>
                <a:ea typeface="Tahoma" panose="020B0604030504040204" pitchFamily="34" charset="0"/>
                <a:cs typeface="Tahoma" panose="020B0604030504040204" pitchFamily="34" charset="0"/>
              </a:rPr>
              <a:t>take </a:t>
            </a:r>
            <a:r>
              <a:rPr lang="en-US" sz="2400" dirty="0">
                <a:solidFill>
                  <a:srgbClr val="008080"/>
                </a:solidFill>
                <a:latin typeface="Tahoma" panose="020B0604030504040204" pitchFamily="34" charset="0"/>
                <a:ea typeface="Tahoma" panose="020B0604030504040204" pitchFamily="34" charset="0"/>
                <a:cs typeface="Tahoma" panose="020B0604030504040204" pitchFamily="34" charset="0"/>
              </a:rPr>
              <a:t>up the</a:t>
            </a:r>
            <a:r>
              <a:rPr lang="et-EE" sz="2400" dirty="0">
                <a:solidFill>
                  <a:srgbClr val="008080"/>
                </a:solidFill>
                <a:latin typeface="Tahoma" panose="020B0604030504040204" pitchFamily="34" charset="0"/>
                <a:ea typeface="Tahoma" panose="020B0604030504040204" pitchFamily="34" charset="0"/>
                <a:cs typeface="Tahoma" panose="020B0604030504040204" pitchFamily="34" charset="0"/>
              </a:rPr>
              <a:t> </a:t>
            </a:r>
            <a:r>
              <a:rPr lang="en-US" sz="2400" dirty="0">
                <a:solidFill>
                  <a:srgbClr val="008080"/>
                </a:solidFill>
                <a:latin typeface="Tahoma" panose="020B0604030504040204" pitchFamily="34" charset="0"/>
                <a:ea typeface="Tahoma" panose="020B0604030504040204" pitchFamily="34" charset="0"/>
                <a:cs typeface="Tahoma" panose="020B0604030504040204" pitchFamily="34" charset="0"/>
              </a:rPr>
              <a:t>outcomes</a:t>
            </a:r>
            <a:r>
              <a:rPr lang="et-EE" sz="2400" dirty="0">
                <a:solidFill>
                  <a:srgbClr val="008080"/>
                </a:solidFill>
                <a:latin typeface="Tahoma" panose="020B0604030504040204" pitchFamily="34" charset="0"/>
                <a:ea typeface="Tahoma" panose="020B0604030504040204" pitchFamily="34" charset="0"/>
                <a:cs typeface="Tahoma" panose="020B0604030504040204" pitchFamily="34" charset="0"/>
              </a:rPr>
              <a:t> </a:t>
            </a:r>
            <a:r>
              <a:rPr lang="en-US" sz="2400" dirty="0">
                <a:solidFill>
                  <a:srgbClr val="008080"/>
                </a:solidFill>
                <a:latin typeface="Tahoma" panose="020B0604030504040204" pitchFamily="34" charset="0"/>
                <a:ea typeface="Tahoma" panose="020B0604030504040204" pitchFamily="34" charset="0"/>
                <a:cs typeface="Tahoma" panose="020B0604030504040204" pitchFamily="34" charset="0"/>
              </a:rPr>
              <a:t>of the</a:t>
            </a:r>
            <a:r>
              <a:rPr lang="et-EE" sz="2400" dirty="0">
                <a:solidFill>
                  <a:srgbClr val="008080"/>
                </a:solidFill>
                <a:latin typeface="Tahoma" panose="020B0604030504040204" pitchFamily="34" charset="0"/>
                <a:ea typeface="Tahoma" panose="020B0604030504040204" pitchFamily="34" charset="0"/>
                <a:cs typeface="Tahoma" panose="020B0604030504040204" pitchFamily="34" charset="0"/>
              </a:rPr>
              <a:t> F</a:t>
            </a:r>
            <a:r>
              <a:rPr lang="en-US" sz="2400" dirty="0" err="1">
                <a:solidFill>
                  <a:srgbClr val="008080"/>
                </a:solidFill>
                <a:latin typeface="Tahoma" panose="020B0604030504040204" pitchFamily="34" charset="0"/>
                <a:ea typeface="Tahoma" panose="020B0604030504040204" pitchFamily="34" charset="0"/>
                <a:cs typeface="Tahoma" panose="020B0604030504040204" pitchFamily="34" charset="0"/>
              </a:rPr>
              <a:t>ocus</a:t>
            </a:r>
            <a:r>
              <a:rPr lang="et-EE" sz="2400" dirty="0">
                <a:solidFill>
                  <a:srgbClr val="008080"/>
                </a:solidFill>
                <a:latin typeface="Tahoma" panose="020B0604030504040204" pitchFamily="34" charset="0"/>
                <a:ea typeface="Tahoma" panose="020B0604030504040204" pitchFamily="34" charset="0"/>
                <a:cs typeface="Tahoma" panose="020B0604030504040204" pitchFamily="34" charset="0"/>
              </a:rPr>
              <a:t> G</a:t>
            </a:r>
            <a:r>
              <a:rPr lang="en-US" sz="2400" dirty="0" err="1" smtClean="0">
                <a:solidFill>
                  <a:srgbClr val="008080"/>
                </a:solidFill>
                <a:latin typeface="Tahoma" panose="020B0604030504040204" pitchFamily="34" charset="0"/>
                <a:ea typeface="Tahoma" panose="020B0604030504040204" pitchFamily="34" charset="0"/>
                <a:cs typeface="Tahoma" panose="020B0604030504040204" pitchFamily="34" charset="0"/>
              </a:rPr>
              <a:t>roups</a:t>
            </a:r>
            <a:endParaRPr lang="et-EE" sz="2400" dirty="0" smtClean="0">
              <a:solidFill>
                <a:srgbClr val="008080"/>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2" descr="\\192.168.100.138\blackboxrevelation\EIP\visual identity\logo\logo EIP+EC\banner_EIP_ECverticaal.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948264" y="0"/>
            <a:ext cx="1728192" cy="2287312"/>
          </a:xfrm>
          <a:prstGeom prst="rect">
            <a:avLst/>
          </a:prstGeom>
          <a:noFill/>
          <a:effectLst>
            <a:outerShdw blurRad="63500" sx="102000" sy="102000" algn="ctr" rotWithShape="0">
              <a:prstClr val="black">
                <a:alpha val="40000"/>
              </a:prstClr>
            </a:outerShdw>
          </a:effectLst>
        </p:spPr>
      </p:pic>
      <p:cxnSp>
        <p:nvCxnSpPr>
          <p:cNvPr id="24" name="Rechte verbindingslijn 23"/>
          <p:cNvCxnSpPr/>
          <p:nvPr/>
        </p:nvCxnSpPr>
        <p:spPr>
          <a:xfrm>
            <a:off x="7298779" y="4581128"/>
            <a:ext cx="0" cy="1800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p:cNvCxnSpPr/>
          <p:nvPr/>
        </p:nvCxnSpPr>
        <p:spPr>
          <a:xfrm>
            <a:off x="5138539" y="4581128"/>
            <a:ext cx="400546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026" name="Picture 2" descr="\\192.168.100.138\blackboxrevelation\EIP\visual identity\logo\logo EIP+EC\banner_EIP_ECverticaal.jp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948264" y="6197769"/>
            <a:ext cx="1731253" cy="660231"/>
          </a:xfrm>
          <a:prstGeom prst="rect">
            <a:avLst/>
          </a:prstGeom>
          <a:noFill/>
          <a:effectLst>
            <a:outerShdw blurRad="63500" sx="102000" sy="102000" algn="ctr" rotWithShape="0">
              <a:prstClr val="black">
                <a:alpha val="40000"/>
              </a:prstClr>
            </a:outerShdw>
          </a:effectLst>
        </p:spPr>
      </p:pic>
      <p:sp>
        <p:nvSpPr>
          <p:cNvPr id="15" name="Title 1"/>
          <p:cNvSpPr txBox="1">
            <a:spLocks/>
          </p:cNvSpPr>
          <p:nvPr/>
        </p:nvSpPr>
        <p:spPr bwMode="auto">
          <a:xfrm>
            <a:off x="457200" y="413792"/>
            <a:ext cx="6059016"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500" b="1" kern="1200">
                <a:solidFill>
                  <a:srgbClr val="008080"/>
                </a:solidFill>
                <a:latin typeface="Tahoma" panose="020B0604030504040204" pitchFamily="34" charset="0"/>
                <a:ea typeface="Tahoma" panose="020B0604030504040204" pitchFamily="34" charset="0"/>
                <a:cs typeface="Tahoma" panose="020B0604030504040204" pitchFamily="34" charset="0"/>
              </a:defRPr>
            </a:lvl1pPr>
            <a:lvl2pPr algn="l" rtl="0" eaLnBrk="1" fontAlgn="base" hangingPunct="1">
              <a:spcBef>
                <a:spcPct val="0"/>
              </a:spcBef>
              <a:spcAft>
                <a:spcPct val="0"/>
              </a:spcAft>
              <a:defRPr sz="4400">
                <a:solidFill>
                  <a:schemeClr val="tx2"/>
                </a:solidFill>
                <a:latin typeface="Tahoma" panose="020B0604030504040204" pitchFamily="34" charset="0"/>
                <a:cs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cs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cs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cs typeface="Tahoma" panose="020B060403050404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a:lstStyle>
          <a:p>
            <a:endParaRPr lang="nl-BE" sz="2800" dirty="0" smtClean="0">
              <a:solidFill>
                <a:srgbClr val="92D050"/>
              </a:solidFill>
            </a:endParaRPr>
          </a:p>
          <a:p>
            <a:r>
              <a:rPr lang="et-EE" sz="2400" dirty="0" smtClean="0"/>
              <a:t>F</a:t>
            </a:r>
            <a:r>
              <a:rPr lang="nl-BE" sz="2400" dirty="0" smtClean="0"/>
              <a:t>ocus</a:t>
            </a:r>
            <a:r>
              <a:rPr lang="et-EE" sz="2400" dirty="0" smtClean="0"/>
              <a:t> </a:t>
            </a:r>
            <a:r>
              <a:rPr lang="nl-BE" sz="2400" dirty="0" smtClean="0"/>
              <a:t>Groups: opportunities for ERANETs</a:t>
            </a:r>
            <a:r>
              <a:rPr lang="en-US" dirty="0" smtClean="0"/>
              <a:t/>
            </a:r>
            <a:br>
              <a:rPr lang="en-US" dirty="0" smtClean="0"/>
            </a:br>
            <a:endParaRPr lang="et-EE" dirty="0"/>
          </a:p>
        </p:txBody>
      </p:sp>
      <p:sp>
        <p:nvSpPr>
          <p:cNvPr id="14" name="Tekstvak 11"/>
          <p:cNvSpPr txBox="1"/>
          <p:nvPr/>
        </p:nvSpPr>
        <p:spPr>
          <a:xfrm>
            <a:off x="179512" y="5169089"/>
            <a:ext cx="4984187" cy="1092607"/>
          </a:xfrm>
          <a:prstGeom prst="rect">
            <a:avLst/>
          </a:prstGeom>
          <a:noFill/>
        </p:spPr>
        <p:txBody>
          <a:bodyPr wrap="square" rtlCol="0">
            <a:spAutoFit/>
          </a:bodyPr>
          <a:lstStyle/>
          <a:p>
            <a:pPr algn="ctr" eaLnBrk="1" fontAlgn="auto" hangingPunct="1">
              <a:spcBef>
                <a:spcPts val="0"/>
              </a:spcBef>
              <a:spcAft>
                <a:spcPts val="600"/>
              </a:spcAft>
              <a:defRPr/>
            </a:pPr>
            <a:r>
              <a:rPr lang="et-EE" sz="2000" dirty="0" smtClean="0">
                <a:solidFill>
                  <a:srgbClr val="008080"/>
                </a:solidFill>
                <a:latin typeface="Tahoma" panose="020B0604030504040204" pitchFamily="34" charset="0"/>
                <a:ea typeface="Tahoma" panose="020B0604030504040204" pitchFamily="34" charset="0"/>
                <a:cs typeface="Tahoma" panose="020B0604030504040204" pitchFamily="34" charset="0"/>
              </a:rPr>
              <a:t>Call for 2015 </a:t>
            </a:r>
            <a:r>
              <a:rPr lang="et-EE" sz="2000" dirty="0">
                <a:solidFill>
                  <a:srgbClr val="008080"/>
                </a:solidFill>
                <a:latin typeface="Tahoma" panose="020B0604030504040204" pitchFamily="34" charset="0"/>
                <a:ea typeface="Tahoma" panose="020B0604030504040204" pitchFamily="34" charset="0"/>
                <a:cs typeface="Tahoma" panose="020B0604030504040204" pitchFamily="34" charset="0"/>
              </a:rPr>
              <a:t>FG themes </a:t>
            </a:r>
            <a:r>
              <a:rPr lang="et-EE" sz="2000" dirty="0" smtClean="0">
                <a:solidFill>
                  <a:srgbClr val="008080"/>
                </a:solidFill>
                <a:latin typeface="Tahoma" panose="020B0604030504040204" pitchFamily="34" charset="0"/>
                <a:ea typeface="Tahoma" panose="020B0604030504040204" pitchFamily="34" charset="0"/>
                <a:cs typeface="Tahoma" panose="020B0604030504040204" pitchFamily="34" charset="0"/>
              </a:rPr>
              <a:t>is open until </a:t>
            </a:r>
            <a:r>
              <a:rPr lang="nl-BE" sz="2000" dirty="0" smtClean="0">
                <a:solidFill>
                  <a:srgbClr val="008080"/>
                </a:solidFill>
                <a:latin typeface="Tahoma" panose="020B0604030504040204" pitchFamily="34" charset="0"/>
                <a:ea typeface="Tahoma" panose="020B0604030504040204" pitchFamily="34" charset="0"/>
                <a:cs typeface="Tahoma" panose="020B0604030504040204" pitchFamily="34" charset="0"/>
              </a:rPr>
              <a:t> today - </a:t>
            </a:r>
            <a:r>
              <a:rPr lang="et-EE" sz="2000" dirty="0" smtClean="0">
                <a:solidFill>
                  <a:srgbClr val="008080"/>
                </a:solidFill>
                <a:latin typeface="Tahoma" panose="020B0604030504040204" pitchFamily="34" charset="0"/>
                <a:ea typeface="Tahoma" panose="020B0604030504040204" pitchFamily="34" charset="0"/>
                <a:cs typeface="Tahoma" panose="020B0604030504040204" pitchFamily="34" charset="0"/>
              </a:rPr>
              <a:t>1 Oct</a:t>
            </a:r>
            <a:r>
              <a:rPr lang="nl-BE" sz="2000" dirty="0" smtClean="0">
                <a:solidFill>
                  <a:srgbClr val="008080"/>
                </a:solidFill>
                <a:latin typeface="Tahoma" panose="020B0604030504040204" pitchFamily="34" charset="0"/>
                <a:ea typeface="Tahoma" panose="020B0604030504040204" pitchFamily="34" charset="0"/>
                <a:cs typeface="Tahoma" panose="020B0604030504040204" pitchFamily="34" charset="0"/>
              </a:rPr>
              <a:t>ober</a:t>
            </a:r>
          </a:p>
          <a:p>
            <a:pPr algn="ctr" eaLnBrk="1" fontAlgn="auto" hangingPunct="1">
              <a:spcBef>
                <a:spcPts val="0"/>
              </a:spcBef>
              <a:spcAft>
                <a:spcPts val="600"/>
              </a:spcAft>
              <a:defRPr/>
            </a:pPr>
            <a:r>
              <a:rPr lang="et-EE" sz="2000" dirty="0" smtClean="0">
                <a:solidFill>
                  <a:srgbClr val="008080"/>
                </a:solidFill>
                <a:latin typeface="Tahoma" panose="020B0604030504040204" pitchFamily="34" charset="0"/>
                <a:ea typeface="Tahoma" panose="020B0604030504040204" pitchFamily="34" charset="0"/>
                <a:cs typeface="Tahoma" panose="020B0604030504040204" pitchFamily="34" charset="0"/>
              </a:rPr>
              <a:t>form available at </a:t>
            </a:r>
            <a:r>
              <a:rPr lang="nl-BE" sz="2000" dirty="0" smtClean="0">
                <a:solidFill>
                  <a:srgbClr val="008080"/>
                </a:solidFill>
                <a:latin typeface="Tahoma" panose="020B0604030504040204" pitchFamily="34" charset="0"/>
                <a:ea typeface="Tahoma" panose="020B0604030504040204" pitchFamily="34" charset="0"/>
                <a:cs typeface="Tahoma" panose="020B0604030504040204" pitchFamily="34" charset="0"/>
              </a:rPr>
              <a:t>the </a:t>
            </a:r>
            <a:r>
              <a:rPr lang="et-EE" sz="2000" dirty="0" smtClean="0">
                <a:solidFill>
                  <a:srgbClr val="008080"/>
                </a:solidFill>
                <a:latin typeface="Tahoma" panose="020B0604030504040204" pitchFamily="34" charset="0"/>
                <a:ea typeface="Tahoma" panose="020B0604030504040204" pitchFamily="34" charset="0"/>
                <a:cs typeface="Tahoma" panose="020B0604030504040204" pitchFamily="34" charset="0"/>
              </a:rPr>
              <a:t>website</a:t>
            </a:r>
          </a:p>
        </p:txBody>
      </p:sp>
    </p:spTree>
    <p:extLst>
      <p:ext uri="{BB962C8B-B14F-4D97-AF65-F5344CB8AC3E}">
        <p14:creationId xmlns:p14="http://schemas.microsoft.com/office/powerpoint/2010/main" val="2533819614"/>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hoek 8"/>
          <p:cNvSpPr/>
          <p:nvPr/>
        </p:nvSpPr>
        <p:spPr>
          <a:xfrm>
            <a:off x="0" y="1628800"/>
            <a:ext cx="9144000" cy="4824536"/>
          </a:xfrm>
          <a:prstGeom prst="rect">
            <a:avLst/>
          </a:prstGeom>
          <a:solidFill>
            <a:srgbClr val="BBD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nl-BE">
              <a:solidFill>
                <a:prstClr val="white"/>
              </a:solidFill>
            </a:endParaRPr>
          </a:p>
        </p:txBody>
      </p:sp>
      <p:pic>
        <p:nvPicPr>
          <p:cNvPr id="20"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5148064" y="1672256"/>
            <a:ext cx="4464496" cy="2976330"/>
          </a:xfrm>
          <a:prstGeom prst="rect">
            <a:avLst/>
          </a:prstGeom>
          <a:noFill/>
          <a:ln w="9525">
            <a:noFill/>
            <a:miter lim="800000"/>
            <a:headEnd/>
            <a:tailEnd/>
          </a:ln>
        </p:spPr>
      </p:pic>
      <p:pic>
        <p:nvPicPr>
          <p:cNvPr id="19"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5148064" y="4581128"/>
            <a:ext cx="2808312" cy="1872208"/>
          </a:xfrm>
          <a:prstGeom prst="rect">
            <a:avLst/>
          </a:prstGeom>
          <a:noFill/>
          <a:ln w="9525">
            <a:noFill/>
            <a:miter lim="800000"/>
            <a:headEnd/>
            <a:tailEnd/>
          </a:ln>
        </p:spPr>
      </p:pic>
      <p:pic>
        <p:nvPicPr>
          <p:cNvPr id="22"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12994" t="1458" r="-12994" b="-1458"/>
          <a:stretch/>
        </p:blipFill>
        <p:spPr bwMode="auto">
          <a:xfrm>
            <a:off x="7314413" y="4581127"/>
            <a:ext cx="2750895" cy="1833929"/>
          </a:xfrm>
          <a:prstGeom prst="rect">
            <a:avLst/>
          </a:prstGeom>
          <a:noFill/>
          <a:ln w="9525">
            <a:noFill/>
            <a:miter lim="800000"/>
            <a:headEnd/>
            <a:tailEnd/>
          </a:ln>
        </p:spPr>
      </p:pic>
      <p:pic>
        <p:nvPicPr>
          <p:cNvPr id="10" name="Picture 4" descr="C:\Users\Jusbox\Desktop\streepjes-01.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0" y="1522884"/>
            <a:ext cx="9144000" cy="216024"/>
          </a:xfrm>
          <a:prstGeom prst="rect">
            <a:avLst/>
          </a:prstGeom>
          <a:noFill/>
        </p:spPr>
      </p:pic>
      <p:pic>
        <p:nvPicPr>
          <p:cNvPr id="1028" name="Picture 4" descr="C:\Users\Jusbox\Desktop\streepjes-01.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937" y="6333703"/>
            <a:ext cx="9144000" cy="216024"/>
          </a:xfrm>
          <a:prstGeom prst="rect">
            <a:avLst/>
          </a:prstGeom>
          <a:noFill/>
        </p:spPr>
      </p:pic>
      <p:pic>
        <p:nvPicPr>
          <p:cNvPr id="5" name="Picture 2" descr="\\192.168.100.138\blackboxrevelation\EIP\visual identity\logo\logo EIP+EC\banner_EIP_ECverticaal.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948264" y="0"/>
            <a:ext cx="1728192" cy="2287312"/>
          </a:xfrm>
          <a:prstGeom prst="rect">
            <a:avLst/>
          </a:prstGeom>
          <a:noFill/>
          <a:effectLst>
            <a:outerShdw blurRad="63500" sx="102000" sy="102000" algn="ctr" rotWithShape="0">
              <a:prstClr val="black">
                <a:alpha val="40000"/>
              </a:prstClr>
            </a:outerShdw>
          </a:effectLst>
        </p:spPr>
      </p:pic>
      <p:cxnSp>
        <p:nvCxnSpPr>
          <p:cNvPr id="24" name="Rechte verbindingslijn 23"/>
          <p:cNvCxnSpPr/>
          <p:nvPr/>
        </p:nvCxnSpPr>
        <p:spPr>
          <a:xfrm>
            <a:off x="7298779" y="4581128"/>
            <a:ext cx="0" cy="1800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p:cNvCxnSpPr/>
          <p:nvPr/>
        </p:nvCxnSpPr>
        <p:spPr>
          <a:xfrm>
            <a:off x="5138539" y="4581128"/>
            <a:ext cx="400546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026" name="Picture 2" descr="\\192.168.100.138\blackboxrevelation\EIP\visual identity\logo\logo EIP+EC\banner_EIP_ECverticaal.jp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948264" y="6197769"/>
            <a:ext cx="1731253" cy="660231"/>
          </a:xfrm>
          <a:prstGeom prst="rect">
            <a:avLst/>
          </a:prstGeom>
          <a:noFill/>
          <a:effectLst>
            <a:outerShdw blurRad="63500" sx="102000" sy="102000" algn="ctr" rotWithShape="0">
              <a:prstClr val="black">
                <a:alpha val="40000"/>
              </a:prstClr>
            </a:outerShdw>
          </a:effectLst>
        </p:spPr>
      </p:pic>
      <p:sp>
        <p:nvSpPr>
          <p:cNvPr id="15" name="Title 1"/>
          <p:cNvSpPr txBox="1">
            <a:spLocks/>
          </p:cNvSpPr>
          <p:nvPr/>
        </p:nvSpPr>
        <p:spPr bwMode="auto">
          <a:xfrm>
            <a:off x="457200" y="413792"/>
            <a:ext cx="6059016"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500" b="1" kern="1200">
                <a:solidFill>
                  <a:srgbClr val="008080"/>
                </a:solidFill>
                <a:latin typeface="Tahoma" panose="020B0604030504040204" pitchFamily="34" charset="0"/>
                <a:ea typeface="Tahoma" panose="020B0604030504040204" pitchFamily="34" charset="0"/>
                <a:cs typeface="Tahoma" panose="020B0604030504040204" pitchFamily="34" charset="0"/>
              </a:defRPr>
            </a:lvl1pPr>
            <a:lvl2pPr algn="l" rtl="0" eaLnBrk="1" fontAlgn="base" hangingPunct="1">
              <a:spcBef>
                <a:spcPct val="0"/>
              </a:spcBef>
              <a:spcAft>
                <a:spcPct val="0"/>
              </a:spcAft>
              <a:defRPr sz="4400">
                <a:solidFill>
                  <a:schemeClr val="tx2"/>
                </a:solidFill>
                <a:latin typeface="Tahoma" panose="020B0604030504040204" pitchFamily="34" charset="0"/>
                <a:cs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cs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cs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cs typeface="Tahoma" panose="020B060403050404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a:lstStyle>
          <a:p>
            <a:r>
              <a:rPr lang="en-GB" sz="2400" dirty="0" smtClean="0"/>
              <a:t>Seminars</a:t>
            </a:r>
            <a:r>
              <a:rPr lang="en-GB" sz="2400" dirty="0"/>
              <a:t>, workshops</a:t>
            </a:r>
            <a:endParaRPr lang="et-EE" dirty="0">
              <a:solidFill>
                <a:srgbClr val="92D050"/>
              </a:solidFill>
            </a:endParaRPr>
          </a:p>
        </p:txBody>
      </p:sp>
      <p:sp>
        <p:nvSpPr>
          <p:cNvPr id="3" name="Rechthoek 2"/>
          <p:cNvSpPr/>
          <p:nvPr/>
        </p:nvSpPr>
        <p:spPr>
          <a:xfrm>
            <a:off x="432962" y="1882784"/>
            <a:ext cx="4697639" cy="4093428"/>
          </a:xfrm>
          <a:prstGeom prst="rect">
            <a:avLst/>
          </a:prstGeom>
        </p:spPr>
        <p:txBody>
          <a:bodyPr wrap="square">
            <a:spAutoFit/>
          </a:bodyPr>
          <a:lstStyle/>
          <a:p>
            <a:pPr marL="342900" lvl="0" indent="-342900" eaLnBrk="1" hangingPunct="1">
              <a:spcBef>
                <a:spcPts val="0"/>
              </a:spcBef>
              <a:buFontTx/>
              <a:buChar char="•"/>
            </a:pPr>
            <a:r>
              <a:rPr lang="en-GB" sz="2000" dirty="0">
                <a:solidFill>
                  <a:srgbClr val="008080"/>
                </a:solidFill>
                <a:latin typeface="Tahoma" panose="020B0604030504040204" pitchFamily="34" charset="0"/>
                <a:ea typeface="Tahoma" panose="020B0604030504040204" pitchFamily="34" charset="0"/>
                <a:cs typeface="Tahoma" panose="020B0604030504040204" pitchFamily="34" charset="0"/>
              </a:rPr>
              <a:t>Seminars</a:t>
            </a:r>
            <a:r>
              <a:rPr lang="et-EE" sz="2000" dirty="0">
                <a:solidFill>
                  <a:srgbClr val="008080"/>
                </a:solidFill>
                <a:latin typeface="Tahoma" panose="020B0604030504040204" pitchFamily="34" charset="0"/>
                <a:ea typeface="Tahoma" panose="020B0604030504040204" pitchFamily="34" charset="0"/>
                <a:cs typeface="Tahoma" panose="020B0604030504040204" pitchFamily="34" charset="0"/>
              </a:rPr>
              <a:t> </a:t>
            </a:r>
            <a:r>
              <a:rPr lang="en-GB" sz="2000" dirty="0">
                <a:solidFill>
                  <a:srgbClr val="008080"/>
                </a:solidFill>
                <a:latin typeface="Tahoma" panose="020B0604030504040204" pitchFamily="34" charset="0"/>
                <a:ea typeface="Tahoma" panose="020B0604030504040204" pitchFamily="34" charset="0"/>
                <a:cs typeface="Tahoma" panose="020B0604030504040204" pitchFamily="34" charset="0"/>
              </a:rPr>
              <a:t>for Managing Authorities</a:t>
            </a:r>
            <a:r>
              <a:rPr lang="et-EE" sz="2000" dirty="0">
                <a:solidFill>
                  <a:srgbClr val="008080"/>
                </a:solidFill>
                <a:latin typeface="Tahoma" panose="020B0604030504040204" pitchFamily="34" charset="0"/>
                <a:ea typeface="Tahoma" panose="020B0604030504040204" pitchFamily="34" charset="0"/>
                <a:cs typeface="Tahoma" panose="020B0604030504040204" pitchFamily="34" charset="0"/>
              </a:rPr>
              <a:t> (MA) in 2013</a:t>
            </a:r>
          </a:p>
          <a:p>
            <a:pPr marL="342900" lvl="0" indent="-342900" eaLnBrk="1" hangingPunct="1">
              <a:spcBef>
                <a:spcPts val="0"/>
              </a:spcBef>
              <a:buFontTx/>
              <a:buChar char="•"/>
            </a:pPr>
            <a:r>
              <a:rPr lang="en-GB" sz="2000" dirty="0">
                <a:solidFill>
                  <a:srgbClr val="008080"/>
                </a:solidFill>
                <a:latin typeface="Tahoma" panose="020B0604030504040204" pitchFamily="34" charset="0"/>
                <a:ea typeface="Tahoma" panose="020B0604030504040204" pitchFamily="34" charset="0"/>
                <a:cs typeface="Tahoma" panose="020B0604030504040204" pitchFamily="34" charset="0"/>
              </a:rPr>
              <a:t>Workshops (WS) about Horizon 2020, setting up Operational Groups</a:t>
            </a:r>
          </a:p>
          <a:p>
            <a:pPr marL="342900" lvl="0" indent="-342900" eaLnBrk="1" hangingPunct="1">
              <a:spcBef>
                <a:spcPts val="0"/>
              </a:spcBef>
              <a:buFontTx/>
              <a:buChar char="•"/>
            </a:pPr>
            <a:endParaRPr lang="et-EE" sz="2000" dirty="0">
              <a:solidFill>
                <a:srgbClr val="008080"/>
              </a:solidFill>
              <a:latin typeface="Tahoma" panose="020B0604030504040204" pitchFamily="34" charset="0"/>
              <a:ea typeface="Tahoma" panose="020B0604030504040204" pitchFamily="34" charset="0"/>
              <a:cs typeface="Tahoma" panose="020B0604030504040204" pitchFamily="34" charset="0"/>
            </a:endParaRPr>
          </a:p>
          <a:p>
            <a:pPr lvl="0" eaLnBrk="1" hangingPunct="1">
              <a:spcBef>
                <a:spcPts val="0"/>
              </a:spcBef>
            </a:pPr>
            <a:r>
              <a:rPr lang="en-GB" sz="2000" b="1" dirty="0">
                <a:solidFill>
                  <a:srgbClr val="008080"/>
                </a:solidFill>
                <a:latin typeface="Tahoma" panose="020B0604030504040204" pitchFamily="34" charset="0"/>
                <a:ea typeface="Tahoma" panose="020B0604030504040204" pitchFamily="34" charset="0"/>
                <a:cs typeface="Tahoma" panose="020B0604030504040204" pitchFamily="34" charset="0"/>
              </a:rPr>
              <a:t>Upcoming events:</a:t>
            </a:r>
          </a:p>
          <a:p>
            <a:pPr marL="342900" lvl="0" indent="-342900" eaLnBrk="1" hangingPunct="1">
              <a:spcBef>
                <a:spcPts val="0"/>
              </a:spcBef>
              <a:buFontTx/>
              <a:buChar char="•"/>
            </a:pPr>
            <a:r>
              <a:rPr lang="en-GB" sz="2000" dirty="0">
                <a:solidFill>
                  <a:srgbClr val="008080"/>
                </a:solidFill>
                <a:latin typeface="Tahoma" panose="020B0604030504040204" pitchFamily="34" charset="0"/>
                <a:ea typeface="Tahoma" panose="020B0604030504040204" pitchFamily="34" charset="0"/>
                <a:cs typeface="Tahoma" panose="020B0604030504040204" pitchFamily="34" charset="0"/>
              </a:rPr>
              <a:t>MA seminar in November</a:t>
            </a:r>
          </a:p>
          <a:p>
            <a:pPr marL="342900" lvl="0" indent="-342900" eaLnBrk="1" hangingPunct="1">
              <a:spcBef>
                <a:spcPts val="0"/>
              </a:spcBef>
              <a:buFontTx/>
              <a:buChar char="•"/>
            </a:pPr>
            <a:r>
              <a:rPr lang="en-GB" sz="2000" dirty="0">
                <a:solidFill>
                  <a:srgbClr val="008080"/>
                </a:solidFill>
                <a:latin typeface="Tahoma" panose="020B0604030504040204" pitchFamily="34" charset="0"/>
                <a:ea typeface="Tahoma" panose="020B0604030504040204" pitchFamily="34" charset="0"/>
                <a:cs typeface="Tahoma" panose="020B0604030504040204" pitchFamily="34" charset="0"/>
              </a:rPr>
              <a:t>Protein crops WS in November</a:t>
            </a:r>
          </a:p>
          <a:p>
            <a:pPr marL="342900" lvl="0" indent="-342900" eaLnBrk="1" hangingPunct="1">
              <a:spcBef>
                <a:spcPts val="0"/>
              </a:spcBef>
              <a:buFontTx/>
              <a:buChar char="•"/>
            </a:pPr>
            <a:r>
              <a:rPr lang="en-GB" sz="2000" dirty="0">
                <a:solidFill>
                  <a:srgbClr val="008080"/>
                </a:solidFill>
                <a:latin typeface="Tahoma" panose="020B0604030504040204" pitchFamily="34" charset="0"/>
                <a:ea typeface="Tahoma" panose="020B0604030504040204" pitchFamily="34" charset="0"/>
                <a:cs typeface="Tahoma" panose="020B0604030504040204" pitchFamily="34" charset="0"/>
              </a:rPr>
              <a:t>Bio-security WS in January 2015</a:t>
            </a:r>
          </a:p>
          <a:p>
            <a:pPr marL="342900" lvl="0" indent="-342900" eaLnBrk="1" hangingPunct="1">
              <a:spcBef>
                <a:spcPts val="0"/>
              </a:spcBef>
              <a:buFontTx/>
              <a:buChar char="•"/>
            </a:pPr>
            <a:endParaRPr lang="en-GB" sz="2000" dirty="0">
              <a:solidFill>
                <a:srgbClr val="008080"/>
              </a:solidFill>
              <a:latin typeface="Tahoma" panose="020B0604030504040204" pitchFamily="34" charset="0"/>
              <a:ea typeface="Tahoma" panose="020B0604030504040204" pitchFamily="34" charset="0"/>
              <a:cs typeface="Tahoma" panose="020B0604030504040204" pitchFamily="34" charset="0"/>
            </a:endParaRPr>
          </a:p>
          <a:p>
            <a:pPr lvl="0" eaLnBrk="1" hangingPunct="1">
              <a:spcBef>
                <a:spcPts val="0"/>
              </a:spcBef>
            </a:pPr>
            <a:r>
              <a:rPr lang="en-GB" sz="2000" dirty="0">
                <a:latin typeface="Tahoma" panose="020B0604030504040204" pitchFamily="34" charset="0"/>
                <a:ea typeface="Tahoma" panose="020B0604030504040204" pitchFamily="34" charset="0"/>
                <a:cs typeface="Tahoma" panose="020B0604030504040204" pitchFamily="34" charset="0"/>
              </a:rPr>
              <a:t>For latest updates please subscribe for Newsletter/follow @EIP-AGRI_SP on Twitter </a:t>
            </a:r>
            <a:endParaRPr lang="et-EE"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65334752"/>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hoek 8"/>
          <p:cNvSpPr/>
          <p:nvPr/>
        </p:nvSpPr>
        <p:spPr>
          <a:xfrm>
            <a:off x="0" y="1628800"/>
            <a:ext cx="9144000" cy="4824536"/>
          </a:xfrm>
          <a:prstGeom prst="rect">
            <a:avLst/>
          </a:prstGeom>
          <a:solidFill>
            <a:srgbClr val="BBD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nl-BE">
              <a:solidFill>
                <a:prstClr val="white"/>
              </a:solidFill>
            </a:endParaRPr>
          </a:p>
        </p:txBody>
      </p:sp>
      <p:pic>
        <p:nvPicPr>
          <p:cNvPr id="2051" name="Picture 3" descr="\\192.168.100.138\blackboxrevelation\EIP\publications\fact sheet\fact sheets for print 20140318\EIP AGRI service point map\Links\compu.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48064" y="1628800"/>
            <a:ext cx="3995936" cy="4852618"/>
          </a:xfrm>
          <a:prstGeom prst="rect">
            <a:avLst/>
          </a:prstGeom>
          <a:noFill/>
        </p:spPr>
      </p:pic>
      <p:sp>
        <p:nvSpPr>
          <p:cNvPr id="2" name="Titel 1"/>
          <p:cNvSpPr>
            <a:spLocks noGrp="1"/>
          </p:cNvSpPr>
          <p:nvPr>
            <p:ph type="ctrTitle"/>
          </p:nvPr>
        </p:nvSpPr>
        <p:spPr>
          <a:xfrm>
            <a:off x="443433" y="116632"/>
            <a:ext cx="6504831" cy="1378170"/>
          </a:xfrm>
        </p:spPr>
        <p:txBody>
          <a:bodyPr>
            <a:noAutofit/>
          </a:bodyPr>
          <a:lstStyle/>
          <a:p>
            <a:r>
              <a:rPr lang="et-EE" altLang="en-US" sz="2400" dirty="0" smtClean="0"/>
              <a:t>EIP-AGRI </a:t>
            </a:r>
            <a:r>
              <a:rPr lang="en-GB" altLang="en-US" sz="2400" dirty="0" smtClean="0"/>
              <a:t>website</a:t>
            </a:r>
            <a:r>
              <a:rPr lang="nl-BE" sz="2000" dirty="0"/>
              <a:t/>
            </a:r>
            <a:br>
              <a:rPr lang="nl-BE" sz="2000" dirty="0"/>
            </a:br>
            <a:r>
              <a:rPr lang="en-US" altLang="en-US" sz="2400" dirty="0" smtClean="0"/>
              <a:t>www.eip-agri.eu</a:t>
            </a:r>
            <a:r>
              <a:rPr lang="en-US" altLang="en-US" sz="2000" b="1" dirty="0" smtClean="0"/>
              <a:t/>
            </a:r>
            <a:br>
              <a:rPr lang="en-US" altLang="en-US" sz="2000" b="1" dirty="0" smtClean="0"/>
            </a:br>
            <a:r>
              <a:rPr lang="en-US" altLang="en-US" sz="2000" b="1" dirty="0" smtClean="0"/>
              <a:t>The one-stop-shop for agricultural innovation</a:t>
            </a:r>
            <a:endParaRPr lang="nl-BE" sz="2000" b="1" dirty="0"/>
          </a:p>
        </p:txBody>
      </p:sp>
      <p:pic>
        <p:nvPicPr>
          <p:cNvPr id="10" name="Picture 4" descr="C:\Users\Jusbox\Desktop\streepjes-01.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1522884"/>
            <a:ext cx="9144000" cy="216024"/>
          </a:xfrm>
          <a:prstGeom prst="rect">
            <a:avLst/>
          </a:prstGeom>
          <a:noFill/>
        </p:spPr>
      </p:pic>
      <p:pic>
        <p:nvPicPr>
          <p:cNvPr id="5" name="Picture 2" descr="\\192.168.100.138\blackboxrevelation\EIP\visual identity\logo\logo EIP+EC\banner_EIP_ECverticaal.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948264" y="0"/>
            <a:ext cx="1728192" cy="2287312"/>
          </a:xfrm>
          <a:prstGeom prst="rect">
            <a:avLst/>
          </a:prstGeom>
          <a:noFill/>
          <a:effectLst>
            <a:outerShdw blurRad="63500" sx="102000" sy="102000" algn="ctr" rotWithShape="0">
              <a:prstClr val="black">
                <a:alpha val="40000"/>
              </a:prstClr>
            </a:outerShdw>
          </a:effectLst>
        </p:spPr>
      </p:pic>
      <p:pic>
        <p:nvPicPr>
          <p:cNvPr id="1028" name="Picture 4" descr="C:\Users\Jusbox\Desktop\streepjes-01.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937" y="6333703"/>
            <a:ext cx="9144000" cy="216024"/>
          </a:xfrm>
          <a:prstGeom prst="rect">
            <a:avLst/>
          </a:prstGeom>
          <a:noFill/>
        </p:spPr>
      </p:pic>
      <p:pic>
        <p:nvPicPr>
          <p:cNvPr id="1026" name="Picture 2" descr="\\192.168.100.138\blackboxrevelation\EIP\visual identity\logo\logo EIP+EC\banner_EIP_ECverticaal.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948264" y="6197769"/>
            <a:ext cx="1731253" cy="660231"/>
          </a:xfrm>
          <a:prstGeom prst="rect">
            <a:avLst/>
          </a:prstGeom>
          <a:noFill/>
          <a:effectLst>
            <a:outerShdw blurRad="63500" sx="102000" sy="102000" algn="ctr" rotWithShape="0">
              <a:prstClr val="black">
                <a:alpha val="40000"/>
              </a:prstClr>
            </a:outerShdw>
          </a:effectLst>
        </p:spPr>
      </p:pic>
      <p:sp>
        <p:nvSpPr>
          <p:cNvPr id="11" name="Tekstvak 10"/>
          <p:cNvSpPr txBox="1"/>
          <p:nvPr/>
        </p:nvSpPr>
        <p:spPr>
          <a:xfrm>
            <a:off x="1187624" y="2104280"/>
            <a:ext cx="6120680" cy="3416320"/>
          </a:xfrm>
          <a:prstGeom prst="rect">
            <a:avLst/>
          </a:prstGeom>
          <a:noFill/>
        </p:spPr>
        <p:txBody>
          <a:bodyPr wrap="square" rtlCol="0">
            <a:spAutoFit/>
          </a:bodyPr>
          <a:lstStyle/>
          <a:p>
            <a:pPr eaLnBrk="1" fontAlgn="auto" hangingPunct="1">
              <a:lnSpc>
                <a:spcPct val="200000"/>
              </a:lnSpc>
              <a:spcBef>
                <a:spcPts val="0"/>
              </a:spcBef>
              <a:spcAft>
                <a:spcPts val="0"/>
              </a:spcAft>
              <a:defRPr/>
            </a:pPr>
            <a:r>
              <a:rPr lang="en-US" b="1" dirty="0">
                <a:solidFill>
                  <a:srgbClr val="008080"/>
                </a:solidFill>
                <a:latin typeface="Tahoma" panose="020B0604030504040204" pitchFamily="34" charset="0"/>
                <a:ea typeface="Tahoma" panose="020B0604030504040204" pitchFamily="34" charset="0"/>
                <a:cs typeface="Tahoma" panose="020B0604030504040204" pitchFamily="34" charset="0"/>
              </a:rPr>
              <a:t>SHARE WITH US</a:t>
            </a:r>
          </a:p>
          <a:p>
            <a:pPr eaLnBrk="1" fontAlgn="auto" hangingPunct="1">
              <a:lnSpc>
                <a:spcPct val="200000"/>
              </a:lnSpc>
              <a:spcBef>
                <a:spcPts val="0"/>
              </a:spcBef>
              <a:spcAft>
                <a:spcPts val="0"/>
              </a:spcAft>
              <a:defRPr/>
            </a:pPr>
            <a:r>
              <a:rPr lang="en-US" b="1" dirty="0">
                <a:solidFill>
                  <a:srgbClr val="008080"/>
                </a:solidFill>
                <a:latin typeface="Tahoma" panose="020B0604030504040204" pitchFamily="34" charset="0"/>
                <a:ea typeface="Tahoma" panose="020B0604030504040204" pitchFamily="34" charset="0"/>
                <a:cs typeface="Tahoma" panose="020B0604030504040204" pitchFamily="34" charset="0"/>
              </a:rPr>
              <a:t>SEARCH AND FIND</a:t>
            </a:r>
          </a:p>
          <a:p>
            <a:pPr eaLnBrk="1" fontAlgn="auto" hangingPunct="1">
              <a:lnSpc>
                <a:spcPct val="200000"/>
              </a:lnSpc>
              <a:spcBef>
                <a:spcPts val="0"/>
              </a:spcBef>
              <a:spcAft>
                <a:spcPts val="0"/>
              </a:spcAft>
              <a:defRPr/>
            </a:pPr>
            <a:r>
              <a:rPr lang="en-US" b="1" dirty="0">
                <a:solidFill>
                  <a:srgbClr val="008080"/>
                </a:solidFill>
                <a:latin typeface="Tahoma" panose="020B0604030504040204" pitchFamily="34" charset="0"/>
                <a:ea typeface="Tahoma" panose="020B0604030504040204" pitchFamily="34" charset="0"/>
                <a:cs typeface="Tahoma" panose="020B0604030504040204" pitchFamily="34" charset="0"/>
              </a:rPr>
              <a:t>FOCUS ON</a:t>
            </a:r>
          </a:p>
          <a:p>
            <a:pPr eaLnBrk="1" fontAlgn="auto" hangingPunct="1">
              <a:lnSpc>
                <a:spcPct val="200000"/>
              </a:lnSpc>
              <a:spcBef>
                <a:spcPts val="0"/>
              </a:spcBef>
              <a:spcAft>
                <a:spcPts val="0"/>
              </a:spcAft>
              <a:defRPr/>
            </a:pPr>
            <a:r>
              <a:rPr lang="en-US" b="1" dirty="0">
                <a:solidFill>
                  <a:srgbClr val="008080"/>
                </a:solidFill>
                <a:latin typeface="Tahoma" panose="020B0604030504040204" pitchFamily="34" charset="0"/>
                <a:ea typeface="Tahoma" panose="020B0604030504040204" pitchFamily="34" charset="0"/>
                <a:cs typeface="Tahoma" panose="020B0604030504040204" pitchFamily="34" charset="0"/>
              </a:rPr>
              <a:t>DEEPEN YOUR KNOWLEDGE </a:t>
            </a:r>
          </a:p>
          <a:p>
            <a:pPr eaLnBrk="1" fontAlgn="auto" hangingPunct="1">
              <a:lnSpc>
                <a:spcPct val="200000"/>
              </a:lnSpc>
              <a:spcBef>
                <a:spcPts val="0"/>
              </a:spcBef>
              <a:spcAft>
                <a:spcPts val="0"/>
              </a:spcAft>
              <a:defRPr/>
            </a:pPr>
            <a:r>
              <a:rPr lang="en-US" b="1" dirty="0">
                <a:solidFill>
                  <a:srgbClr val="008080"/>
                </a:solidFill>
                <a:latin typeface="Tahoma" panose="020B0604030504040204" pitchFamily="34" charset="0"/>
                <a:ea typeface="Tahoma" panose="020B0604030504040204" pitchFamily="34" charset="0"/>
                <a:cs typeface="Tahoma" panose="020B0604030504040204" pitchFamily="34" charset="0"/>
              </a:rPr>
              <a:t>STAY UP </a:t>
            </a:r>
            <a:r>
              <a:rPr lang="en-US" b="1" dirty="0" smtClean="0">
                <a:solidFill>
                  <a:srgbClr val="008080"/>
                </a:solidFill>
                <a:latin typeface="Tahoma" panose="020B0604030504040204" pitchFamily="34" charset="0"/>
                <a:ea typeface="Tahoma" panose="020B0604030504040204" pitchFamily="34" charset="0"/>
                <a:cs typeface="Tahoma" panose="020B0604030504040204" pitchFamily="34" charset="0"/>
              </a:rPr>
              <a:t>TO </a:t>
            </a:r>
            <a:r>
              <a:rPr lang="en-US" b="1" dirty="0">
                <a:solidFill>
                  <a:srgbClr val="008080"/>
                </a:solidFill>
                <a:latin typeface="Tahoma" panose="020B0604030504040204" pitchFamily="34" charset="0"/>
                <a:ea typeface="Tahoma" panose="020B0604030504040204" pitchFamily="34" charset="0"/>
                <a:cs typeface="Tahoma" panose="020B0604030504040204" pitchFamily="34" charset="0"/>
              </a:rPr>
              <a:t>DATE </a:t>
            </a:r>
          </a:p>
          <a:p>
            <a:pPr eaLnBrk="1" fontAlgn="auto" hangingPunct="1">
              <a:lnSpc>
                <a:spcPct val="200000"/>
              </a:lnSpc>
              <a:spcBef>
                <a:spcPts val="0"/>
              </a:spcBef>
              <a:spcAft>
                <a:spcPts val="0"/>
              </a:spcAft>
              <a:defRPr/>
            </a:pPr>
            <a:r>
              <a:rPr lang="en-US" b="1" dirty="0">
                <a:solidFill>
                  <a:srgbClr val="008080"/>
                </a:solidFill>
                <a:latin typeface="Tahoma" panose="020B0604030504040204" pitchFamily="34" charset="0"/>
                <a:ea typeface="Tahoma" panose="020B0604030504040204" pitchFamily="34" charset="0"/>
                <a:cs typeface="Tahoma" panose="020B0604030504040204" pitchFamily="34" charset="0"/>
              </a:rPr>
              <a:t>MY EIP-AGRI </a:t>
            </a:r>
            <a:endParaRPr lang="nl-BE" b="1" dirty="0">
              <a:solidFill>
                <a:srgbClr val="008080"/>
              </a:solidFill>
              <a:latin typeface="Tahoma" panose="020B0604030504040204" pitchFamily="34" charset="0"/>
              <a:ea typeface="Tahoma" panose="020B0604030504040204" pitchFamily="34" charset="0"/>
              <a:cs typeface="Tahoma" panose="020B0604030504040204" pitchFamily="34" charset="0"/>
            </a:endParaRPr>
          </a:p>
        </p:txBody>
      </p:sp>
      <p:pic>
        <p:nvPicPr>
          <p:cNvPr id="2050" name="Picture 2" descr="\\192.168.100.138\blackboxrevelation\EIP\visual identity\toepassingen\ppt\eva\list.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83568" y="2255484"/>
            <a:ext cx="421423" cy="3168352"/>
          </a:xfrm>
          <a:prstGeom prst="rect">
            <a:avLst/>
          </a:prstGeom>
          <a:noFill/>
        </p:spPr>
      </p:pic>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6059016" cy="1143000"/>
          </a:xfrm>
        </p:spPr>
        <p:txBody>
          <a:bodyPr/>
          <a:lstStyle/>
          <a:p>
            <a:r>
              <a:rPr lang="nl-BE" dirty="0" smtClean="0">
                <a:solidFill>
                  <a:srgbClr val="92D050"/>
                </a:solidFill>
              </a:rPr>
              <a:t/>
            </a:r>
            <a:br>
              <a:rPr lang="nl-BE" dirty="0" smtClean="0">
                <a:solidFill>
                  <a:srgbClr val="92D050"/>
                </a:solidFill>
              </a:rPr>
            </a:br>
            <a:r>
              <a:rPr lang="nl-BE" dirty="0" err="1" smtClean="0"/>
              <a:t>Opportunities</a:t>
            </a:r>
            <a:r>
              <a:rPr lang="nl-BE" dirty="0" smtClean="0"/>
              <a:t> </a:t>
            </a:r>
            <a:r>
              <a:rPr lang="nl-BE" dirty="0" err="1" smtClean="0"/>
              <a:t>for</a:t>
            </a:r>
            <a:r>
              <a:rPr lang="nl-BE" dirty="0" smtClean="0"/>
              <a:t> </a:t>
            </a:r>
            <a:br>
              <a:rPr lang="nl-BE" dirty="0" smtClean="0"/>
            </a:br>
            <a:r>
              <a:rPr lang="nl-BE" dirty="0" smtClean="0"/>
              <a:t>CORE Organic projects?</a:t>
            </a:r>
            <a:endParaRPr lang="et-EE" dirty="0"/>
          </a:p>
        </p:txBody>
      </p:sp>
      <p:sp>
        <p:nvSpPr>
          <p:cNvPr id="3" name="Content Placeholder 2"/>
          <p:cNvSpPr>
            <a:spLocks noGrp="1"/>
          </p:cNvSpPr>
          <p:nvPr>
            <p:ph idx="1"/>
          </p:nvPr>
        </p:nvSpPr>
        <p:spPr>
          <a:xfrm>
            <a:off x="263495" y="1916832"/>
            <a:ext cx="4896544" cy="1800200"/>
          </a:xfrm>
        </p:spPr>
        <p:txBody>
          <a:bodyPr/>
          <a:lstStyle/>
          <a:p>
            <a:endParaRPr lang="et-EE" sz="2200" dirty="0"/>
          </a:p>
          <a:p>
            <a:pPr marL="0" indent="0">
              <a:buNone/>
            </a:pPr>
            <a:endParaRPr lang="en-US" sz="2200" dirty="0"/>
          </a:p>
        </p:txBody>
      </p:sp>
      <p:pic>
        <p:nvPicPr>
          <p:cNvPr id="4" name="Picture 3" descr="\\192.168.100.138\blackboxrevelation\EIP\publications\fact sheet\fact sheets for print 20140318\EIP AGRI service point map\Links\compu.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48064" y="1628800"/>
            <a:ext cx="3995936" cy="4852618"/>
          </a:xfrm>
          <a:prstGeom prst="rect">
            <a:avLst/>
          </a:prstGeom>
          <a:noFill/>
        </p:spPr>
      </p:pic>
      <p:sp>
        <p:nvSpPr>
          <p:cNvPr id="5" name="Content Placeholder 2"/>
          <p:cNvSpPr txBox="1">
            <a:spLocks/>
          </p:cNvSpPr>
          <p:nvPr/>
        </p:nvSpPr>
        <p:spPr bwMode="auto">
          <a:xfrm>
            <a:off x="107504" y="1772816"/>
            <a:ext cx="4896544"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ct val="0"/>
              </a:spcAft>
              <a:buChar char="•"/>
              <a:defRPr sz="1800" kern="1200">
                <a:solidFill>
                  <a:srgbClr val="008080"/>
                </a:solidFill>
                <a:latin typeface="Tahoma" panose="020B0604030504040204" pitchFamily="34" charset="0"/>
                <a:ea typeface="Tahoma" panose="020B0604030504040204" pitchFamily="34" charset="0"/>
                <a:cs typeface="Tahoma" panose="020B0604030504040204" pitchFamily="34" charset="0"/>
              </a:defRPr>
            </a:lvl1pPr>
            <a:lvl2pPr marL="742950" indent="-285750" algn="l" rtl="0" eaLnBrk="1" fontAlgn="base" hangingPunct="1">
              <a:spcBef>
                <a:spcPct val="20000"/>
              </a:spcBef>
              <a:spcAft>
                <a:spcPct val="0"/>
              </a:spcAft>
              <a:buChar char="–"/>
              <a:defRPr sz="1600" kern="1200">
                <a:solidFill>
                  <a:srgbClr val="008080"/>
                </a:solidFill>
                <a:latin typeface="Tahoma" panose="020B0604030504040204" pitchFamily="34" charset="0"/>
                <a:ea typeface="Tahoma" panose="020B0604030504040204" pitchFamily="34" charset="0"/>
                <a:cs typeface="Tahoma" panose="020B0604030504040204" pitchFamily="34" charset="0"/>
              </a:defRPr>
            </a:lvl2pPr>
            <a:lvl3pPr marL="1143000" indent="-228600" algn="l" rtl="0" eaLnBrk="1" fontAlgn="base" hangingPunct="1">
              <a:spcBef>
                <a:spcPct val="20000"/>
              </a:spcBef>
              <a:spcAft>
                <a:spcPct val="0"/>
              </a:spcAft>
              <a:buChar char="•"/>
              <a:defRPr sz="1400" kern="1200">
                <a:solidFill>
                  <a:srgbClr val="008080"/>
                </a:solidFill>
                <a:latin typeface="Tahoma" panose="020B0604030504040204" pitchFamily="34" charset="0"/>
                <a:ea typeface="Tahoma" panose="020B0604030504040204" pitchFamily="34" charset="0"/>
                <a:cs typeface="Tahoma" panose="020B0604030504040204" pitchFamily="34" charset="0"/>
              </a:defRPr>
            </a:lvl3pPr>
            <a:lvl4pPr marL="1600200" indent="-228600" algn="l" rtl="0" eaLnBrk="1" fontAlgn="base" hangingPunct="1">
              <a:spcBef>
                <a:spcPct val="20000"/>
              </a:spcBef>
              <a:spcAft>
                <a:spcPct val="0"/>
              </a:spcAft>
              <a:buChar char="–"/>
              <a:defRPr sz="1400" kern="1200">
                <a:solidFill>
                  <a:srgbClr val="008080"/>
                </a:solidFill>
                <a:latin typeface="Tahoma" panose="020B0604030504040204" pitchFamily="34" charset="0"/>
                <a:ea typeface="Tahoma" panose="020B0604030504040204" pitchFamily="34" charset="0"/>
                <a:cs typeface="Tahoma" panose="020B0604030504040204" pitchFamily="34" charset="0"/>
              </a:defRPr>
            </a:lvl4pPr>
            <a:lvl5pPr marL="2057400" indent="-228600" algn="l" rtl="0" eaLnBrk="1" fontAlgn="base" hangingPunct="1">
              <a:spcBef>
                <a:spcPct val="20000"/>
              </a:spcBef>
              <a:spcAft>
                <a:spcPct val="0"/>
              </a:spcAft>
              <a:buChar char="»"/>
              <a:defRPr sz="1400" kern="1200">
                <a:solidFill>
                  <a:srgbClr val="008080"/>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smtClean="0"/>
              <a:t>Use </a:t>
            </a:r>
            <a:r>
              <a:rPr lang="en-US" sz="2400" dirty="0"/>
              <a:t>the network </a:t>
            </a:r>
            <a:r>
              <a:rPr lang="en-US" sz="2400" dirty="0" smtClean="0"/>
              <a:t>to:</a:t>
            </a:r>
          </a:p>
          <a:p>
            <a:pPr marL="0" indent="0" algn="ctr">
              <a:buNone/>
            </a:pPr>
            <a:endParaRPr lang="en-US" sz="2400" dirty="0" smtClean="0"/>
          </a:p>
          <a:p>
            <a:pPr marL="0" indent="0" algn="ctr">
              <a:buNone/>
            </a:pPr>
            <a:r>
              <a:rPr lang="en-US" sz="2400" dirty="0" smtClean="0"/>
              <a:t>Search for people</a:t>
            </a:r>
          </a:p>
          <a:p>
            <a:pPr marL="0" indent="0" algn="ctr">
              <a:buNone/>
            </a:pPr>
            <a:r>
              <a:rPr lang="en-US" sz="2400" dirty="0" smtClean="0"/>
              <a:t>Search on research needs</a:t>
            </a:r>
          </a:p>
          <a:p>
            <a:pPr marL="0" indent="0" algn="ctr">
              <a:buNone/>
            </a:pPr>
            <a:r>
              <a:rPr lang="en-US" sz="2400" dirty="0" smtClean="0"/>
              <a:t>Find inspiration</a:t>
            </a:r>
          </a:p>
          <a:p>
            <a:pPr marL="0" indent="0" algn="ctr">
              <a:buNone/>
            </a:pPr>
            <a:r>
              <a:rPr lang="en-US" sz="2400" b="1" dirty="0" smtClean="0"/>
              <a:t>Share your results </a:t>
            </a:r>
          </a:p>
          <a:p>
            <a:pPr marL="0" indent="0" algn="ctr">
              <a:buNone/>
            </a:pPr>
            <a:endParaRPr lang="en-US" sz="2400" dirty="0"/>
          </a:p>
          <a:p>
            <a:pPr marL="0" indent="0" algn="ctr">
              <a:buNone/>
            </a:pPr>
            <a:endParaRPr lang="en-US" sz="2400" dirty="0"/>
          </a:p>
          <a:p>
            <a:pPr marL="0" indent="0" algn="ctr">
              <a:buNone/>
            </a:pPr>
            <a:r>
              <a:rPr lang="en-US" sz="2400" dirty="0" smtClean="0"/>
              <a:t>Register </a:t>
            </a:r>
            <a:r>
              <a:rPr lang="en-US" sz="2400" dirty="0"/>
              <a:t>on the website and start searching the network </a:t>
            </a:r>
            <a:r>
              <a:rPr lang="en-US" sz="2400" dirty="0" smtClean="0"/>
              <a:t>today</a:t>
            </a:r>
            <a:r>
              <a:rPr lang="et-EE" sz="2400" dirty="0" smtClean="0"/>
              <a:t>!</a:t>
            </a:r>
            <a:endParaRPr lang="et-EE" sz="2400" dirty="0"/>
          </a:p>
          <a:p>
            <a:pPr marL="0" indent="0">
              <a:buNone/>
            </a:pPr>
            <a:endParaRPr lang="et-EE" sz="2400" dirty="0" smtClean="0"/>
          </a:p>
          <a:p>
            <a:pPr marL="0" indent="0" algn="ctr">
              <a:buFontTx/>
              <a:buNone/>
            </a:pPr>
            <a:r>
              <a:rPr lang="en-US" altLang="en-US" sz="2400" dirty="0" smtClean="0">
                <a:hlinkClick r:id="rId4"/>
              </a:rPr>
              <a:t>www.eip-agri.eu</a:t>
            </a:r>
            <a:r>
              <a:rPr lang="en-US" altLang="en-US" sz="2400" dirty="0" smtClean="0"/>
              <a:t> </a:t>
            </a:r>
            <a:endParaRPr lang="en-US" sz="2400" dirty="0"/>
          </a:p>
        </p:txBody>
      </p:sp>
    </p:spTree>
    <p:extLst>
      <p:ext uri="{BB962C8B-B14F-4D97-AF65-F5344CB8AC3E}">
        <p14:creationId xmlns:p14="http://schemas.microsoft.com/office/powerpoint/2010/main" val="16223648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EIP-AGRI Publications</a:t>
            </a:r>
            <a:endParaRPr lang="en-GB" dirty="0"/>
          </a:p>
        </p:txBody>
      </p:sp>
      <p:grpSp>
        <p:nvGrpSpPr>
          <p:cNvPr id="8" name="Groep 7"/>
          <p:cNvGrpSpPr/>
          <p:nvPr/>
        </p:nvGrpSpPr>
        <p:grpSpPr>
          <a:xfrm>
            <a:off x="498350" y="2708920"/>
            <a:ext cx="8188450" cy="2808312"/>
            <a:chOff x="-918556" y="2833342"/>
            <a:chExt cx="9505712" cy="3260081"/>
          </a:xfrm>
        </p:grpSpPr>
        <p:pic>
          <p:nvPicPr>
            <p:cNvPr id="4" name="Afbeelding 3"/>
            <p:cNvPicPr>
              <a:picLocks noChangeAspect="1"/>
            </p:cNvPicPr>
            <p:nvPr/>
          </p:nvPicPr>
          <p:blipFill>
            <a:blip r:embed="rId2"/>
            <a:stretch>
              <a:fillRect/>
            </a:stretch>
          </p:blipFill>
          <p:spPr>
            <a:xfrm>
              <a:off x="6301086" y="2833342"/>
              <a:ext cx="2286070" cy="3240000"/>
            </a:xfrm>
            <a:prstGeom prst="rect">
              <a:avLst/>
            </a:prstGeom>
          </p:spPr>
        </p:pic>
        <p:pic>
          <p:nvPicPr>
            <p:cNvPr id="5" name="Afbeelding 4"/>
            <p:cNvPicPr>
              <a:picLocks noChangeAspect="1"/>
            </p:cNvPicPr>
            <p:nvPr/>
          </p:nvPicPr>
          <p:blipFill>
            <a:blip r:embed="rId3"/>
            <a:stretch>
              <a:fillRect/>
            </a:stretch>
          </p:blipFill>
          <p:spPr>
            <a:xfrm>
              <a:off x="3887416" y="2852936"/>
              <a:ext cx="2290272" cy="3240000"/>
            </a:xfrm>
            <a:prstGeom prst="rect">
              <a:avLst/>
            </a:prstGeom>
          </p:spPr>
        </p:pic>
        <p:pic>
          <p:nvPicPr>
            <p:cNvPr id="6" name="Afbeelding 5"/>
            <p:cNvPicPr>
              <a:picLocks noChangeAspect="1"/>
            </p:cNvPicPr>
            <p:nvPr/>
          </p:nvPicPr>
          <p:blipFill>
            <a:blip r:embed="rId4"/>
            <a:stretch>
              <a:fillRect/>
            </a:stretch>
          </p:blipFill>
          <p:spPr>
            <a:xfrm>
              <a:off x="1470543" y="2853423"/>
              <a:ext cx="2325229" cy="3240000"/>
            </a:xfrm>
            <a:prstGeom prst="rect">
              <a:avLst/>
            </a:prstGeom>
          </p:spPr>
        </p:pic>
        <p:pic>
          <p:nvPicPr>
            <p:cNvPr id="7" name="Afbeelding 6"/>
            <p:cNvPicPr>
              <a:picLocks noChangeAspect="1"/>
            </p:cNvPicPr>
            <p:nvPr/>
          </p:nvPicPr>
          <p:blipFill>
            <a:blip r:embed="rId5"/>
            <a:stretch>
              <a:fillRect/>
            </a:stretch>
          </p:blipFill>
          <p:spPr>
            <a:xfrm>
              <a:off x="-918556" y="2852936"/>
              <a:ext cx="2297455" cy="3240000"/>
            </a:xfrm>
            <a:prstGeom prst="rect">
              <a:avLst/>
            </a:prstGeom>
          </p:spPr>
        </p:pic>
      </p:grpSp>
    </p:spTree>
    <p:extLst>
      <p:ext uri="{BB962C8B-B14F-4D97-AF65-F5344CB8AC3E}">
        <p14:creationId xmlns:p14="http://schemas.microsoft.com/office/powerpoint/2010/main" val="33610679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Use EIP-AGRI Publications to</a:t>
            </a:r>
            <a:br>
              <a:rPr lang="nl-BE" dirty="0" smtClean="0"/>
            </a:br>
            <a:r>
              <a:rPr lang="nl-BE" dirty="0" smtClean="0"/>
              <a:t>share your results</a:t>
            </a:r>
            <a:endParaRPr lang="en-GB" dirty="0"/>
          </a:p>
        </p:txBody>
      </p:sp>
      <p:pic>
        <p:nvPicPr>
          <p:cNvPr id="3" name="Afbeelding 2"/>
          <p:cNvPicPr>
            <a:picLocks noChangeAspect="1"/>
          </p:cNvPicPr>
          <p:nvPr/>
        </p:nvPicPr>
        <p:blipFill>
          <a:blip r:embed="rId2"/>
          <a:stretch>
            <a:fillRect/>
          </a:stretch>
        </p:blipFill>
        <p:spPr>
          <a:xfrm>
            <a:off x="475861" y="2564904"/>
            <a:ext cx="2287306" cy="3240000"/>
          </a:xfrm>
          <a:prstGeom prst="rect">
            <a:avLst/>
          </a:prstGeom>
        </p:spPr>
      </p:pic>
      <p:pic>
        <p:nvPicPr>
          <p:cNvPr id="9" name="Afbeelding 8"/>
          <p:cNvPicPr>
            <a:picLocks noChangeAspect="1"/>
          </p:cNvPicPr>
          <p:nvPr/>
        </p:nvPicPr>
        <p:blipFill>
          <a:blip r:embed="rId3"/>
          <a:stretch>
            <a:fillRect/>
          </a:stretch>
        </p:blipFill>
        <p:spPr>
          <a:xfrm>
            <a:off x="3059832" y="2564904"/>
            <a:ext cx="2294475" cy="3240000"/>
          </a:xfrm>
          <a:prstGeom prst="rect">
            <a:avLst/>
          </a:prstGeom>
        </p:spPr>
      </p:pic>
      <p:pic>
        <p:nvPicPr>
          <p:cNvPr id="10" name="Afbeelding 9"/>
          <p:cNvPicPr>
            <a:picLocks noChangeAspect="1"/>
          </p:cNvPicPr>
          <p:nvPr/>
        </p:nvPicPr>
        <p:blipFill rotWithShape="1">
          <a:blip r:embed="rId4"/>
          <a:srcRect l="31904" r="30967"/>
          <a:stretch/>
        </p:blipFill>
        <p:spPr>
          <a:xfrm>
            <a:off x="5796136" y="2564904"/>
            <a:ext cx="2138638" cy="3240000"/>
          </a:xfrm>
          <a:prstGeom prst="rect">
            <a:avLst/>
          </a:prstGeom>
        </p:spPr>
      </p:pic>
    </p:spTree>
    <p:extLst>
      <p:ext uri="{BB962C8B-B14F-4D97-AF65-F5344CB8AC3E}">
        <p14:creationId xmlns:p14="http://schemas.microsoft.com/office/powerpoint/2010/main" val="20995557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hoek 8"/>
          <p:cNvSpPr/>
          <p:nvPr/>
        </p:nvSpPr>
        <p:spPr>
          <a:xfrm>
            <a:off x="0" y="1628800"/>
            <a:ext cx="9144000" cy="4824536"/>
          </a:xfrm>
          <a:prstGeom prst="rect">
            <a:avLst/>
          </a:prstGeom>
          <a:solidFill>
            <a:srgbClr val="BBD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nl-BE">
              <a:solidFill>
                <a:prstClr val="white"/>
              </a:solidFill>
            </a:endParaRPr>
          </a:p>
        </p:txBody>
      </p:sp>
      <p:sp>
        <p:nvSpPr>
          <p:cNvPr id="18" name="Rechthoek 17"/>
          <p:cNvSpPr/>
          <p:nvPr/>
        </p:nvSpPr>
        <p:spPr>
          <a:xfrm>
            <a:off x="5148064" y="1628800"/>
            <a:ext cx="3995936" cy="489654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nl-BE">
              <a:solidFill>
                <a:prstClr val="white"/>
              </a:solidFill>
            </a:endParaRPr>
          </a:p>
        </p:txBody>
      </p:sp>
      <p:sp>
        <p:nvSpPr>
          <p:cNvPr id="13" name="Rechthoek 12">
            <a:hlinkClick r:id="rId3"/>
          </p:cNvPr>
          <p:cNvSpPr/>
          <p:nvPr/>
        </p:nvSpPr>
        <p:spPr>
          <a:xfrm>
            <a:off x="611560" y="5445224"/>
            <a:ext cx="4032448" cy="1152128"/>
          </a:xfrm>
          <a:prstGeom prst="rect">
            <a:avLst/>
          </a:prstGeom>
          <a:solidFill>
            <a:srgbClr val="BED5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nl-BE">
              <a:solidFill>
                <a:prstClr val="white"/>
              </a:solidFill>
            </a:endParaRPr>
          </a:p>
        </p:txBody>
      </p:sp>
      <p:sp>
        <p:nvSpPr>
          <p:cNvPr id="2" name="Titel 1"/>
          <p:cNvSpPr>
            <a:spLocks noGrp="1"/>
          </p:cNvSpPr>
          <p:nvPr>
            <p:ph type="ctrTitle"/>
          </p:nvPr>
        </p:nvSpPr>
        <p:spPr>
          <a:xfrm>
            <a:off x="443433" y="390948"/>
            <a:ext cx="7772400" cy="936103"/>
          </a:xfrm>
        </p:spPr>
        <p:txBody>
          <a:bodyPr>
            <a:normAutofit/>
          </a:bodyPr>
          <a:lstStyle/>
          <a:p>
            <a:pPr algn="l"/>
            <a:r>
              <a:rPr lang="en-US" altLang="en-US" sz="2400" b="1" dirty="0" smtClean="0">
                <a:latin typeface="Tahoma" panose="020B0604030504040204" pitchFamily="34" charset="0"/>
                <a:ea typeface="Tahoma" panose="020B0604030504040204" pitchFamily="34" charset="0"/>
                <a:cs typeface="Tahoma" panose="020B0604030504040204" pitchFamily="34" charset="0"/>
              </a:rPr>
              <a:t>Monthly newsletters</a:t>
            </a:r>
            <a:endParaRPr lang="nl-BE" sz="2400" b="1" dirty="0">
              <a:latin typeface="Tahoma" panose="020B0604030504040204" pitchFamily="34" charset="0"/>
              <a:ea typeface="Tahoma" panose="020B0604030504040204" pitchFamily="34" charset="0"/>
              <a:cs typeface="Tahoma" panose="020B0604030504040204" pitchFamily="34" charset="0"/>
            </a:endParaRPr>
          </a:p>
        </p:txBody>
      </p:sp>
      <p:sp>
        <p:nvSpPr>
          <p:cNvPr id="14" name="Ondertitel 2"/>
          <p:cNvSpPr>
            <a:spLocks noGrp="1"/>
          </p:cNvSpPr>
          <p:nvPr>
            <p:ph type="subTitle" idx="1"/>
          </p:nvPr>
        </p:nvSpPr>
        <p:spPr>
          <a:xfrm>
            <a:off x="707951" y="5560665"/>
            <a:ext cx="3792041" cy="964679"/>
          </a:xfrm>
        </p:spPr>
        <p:txBody>
          <a:bodyPr>
            <a:normAutofit/>
          </a:bodyPr>
          <a:lstStyle/>
          <a:p>
            <a:pPr algn="l">
              <a:defRPr/>
            </a:pPr>
            <a:r>
              <a:rPr lang="en-US" sz="1200" b="1" dirty="0" smtClean="0">
                <a:solidFill>
                  <a:schemeClr val="bg1"/>
                </a:solidFill>
              </a:rPr>
              <a:t>Subscribe:</a:t>
            </a:r>
          </a:p>
          <a:p>
            <a:pPr algn="l">
              <a:defRPr/>
            </a:pPr>
            <a:r>
              <a:rPr lang="en-US" sz="1200" b="1" dirty="0">
                <a:solidFill>
                  <a:schemeClr val="bg1"/>
                </a:solidFill>
              </a:rPr>
              <a:t>http://ec.europa.eu/eip/agriculture/en/content/subscribe-newsletter</a:t>
            </a:r>
          </a:p>
        </p:txBody>
      </p:sp>
      <p:sp>
        <p:nvSpPr>
          <p:cNvPr id="12" name="Tekstvak 11"/>
          <p:cNvSpPr txBox="1"/>
          <p:nvPr/>
        </p:nvSpPr>
        <p:spPr>
          <a:xfrm>
            <a:off x="458019" y="2104281"/>
            <a:ext cx="6120680" cy="2939266"/>
          </a:xfrm>
          <a:prstGeom prst="rect">
            <a:avLst/>
          </a:prstGeom>
          <a:noFill/>
        </p:spPr>
        <p:txBody>
          <a:bodyPr wrap="square" rtlCol="0">
            <a:spAutoFit/>
          </a:bodyPr>
          <a:lstStyle/>
          <a:p>
            <a:pPr marL="285750" indent="-285750" eaLnBrk="1" fontAlgn="auto" hangingPunct="1">
              <a:spcBef>
                <a:spcPts val="0"/>
              </a:spcBef>
              <a:spcAft>
                <a:spcPts val="600"/>
              </a:spcAft>
              <a:buFont typeface="Arial" panose="020B0604020202020204" pitchFamily="34" charset="0"/>
              <a:buChar char="•"/>
              <a:defRPr/>
            </a:pPr>
            <a:r>
              <a:rPr lang="en-US" sz="2400" dirty="0" smtClean="0">
                <a:solidFill>
                  <a:srgbClr val="008080"/>
                </a:solidFill>
                <a:latin typeface="Tahoma" panose="020B0604030504040204" pitchFamily="34" charset="0"/>
                <a:ea typeface="Tahoma" panose="020B0604030504040204" pitchFamily="34" charset="0"/>
                <a:cs typeface="Tahoma" panose="020B0604030504040204" pitchFamily="34" charset="0"/>
              </a:rPr>
              <a:t>Event results</a:t>
            </a:r>
            <a:endParaRPr lang="en-US" sz="2400" dirty="0">
              <a:solidFill>
                <a:srgbClr val="008080"/>
              </a:solidFill>
              <a:latin typeface="Tahoma" panose="020B0604030504040204" pitchFamily="34" charset="0"/>
              <a:ea typeface="Tahoma" panose="020B0604030504040204" pitchFamily="34" charset="0"/>
              <a:cs typeface="Tahoma" panose="020B0604030504040204" pitchFamily="34" charset="0"/>
            </a:endParaRPr>
          </a:p>
          <a:p>
            <a:pPr marL="285750" indent="-285750" eaLnBrk="1" fontAlgn="auto" hangingPunct="1">
              <a:spcBef>
                <a:spcPts val="0"/>
              </a:spcBef>
              <a:spcAft>
                <a:spcPts val="600"/>
              </a:spcAft>
              <a:buFont typeface="Arial" panose="020B0604020202020204" pitchFamily="34" charset="0"/>
              <a:buChar char="•"/>
              <a:defRPr/>
            </a:pPr>
            <a:r>
              <a:rPr lang="en-US" sz="2400" dirty="0">
                <a:solidFill>
                  <a:srgbClr val="008080"/>
                </a:solidFill>
                <a:latin typeface="Tahoma" panose="020B0604030504040204" pitchFamily="34" charset="0"/>
                <a:ea typeface="Tahoma" panose="020B0604030504040204" pitchFamily="34" charset="0"/>
                <a:cs typeface="Tahoma" panose="020B0604030504040204" pitchFamily="34" charset="0"/>
              </a:rPr>
              <a:t>Innovative </a:t>
            </a:r>
            <a:r>
              <a:rPr lang="en-US" sz="2400" dirty="0" smtClean="0">
                <a:solidFill>
                  <a:srgbClr val="008080"/>
                </a:solidFill>
                <a:latin typeface="Tahoma" panose="020B0604030504040204" pitchFamily="34" charset="0"/>
                <a:ea typeface="Tahoma" panose="020B0604030504040204" pitchFamily="34" charset="0"/>
                <a:cs typeface="Tahoma" panose="020B0604030504040204" pitchFamily="34" charset="0"/>
              </a:rPr>
              <a:t>projects</a:t>
            </a:r>
          </a:p>
          <a:p>
            <a:pPr marL="285750" indent="-285750" eaLnBrk="1" fontAlgn="auto" hangingPunct="1">
              <a:spcBef>
                <a:spcPts val="0"/>
              </a:spcBef>
              <a:spcAft>
                <a:spcPts val="600"/>
              </a:spcAft>
              <a:buFont typeface="Arial" panose="020B0604020202020204" pitchFamily="34" charset="0"/>
              <a:buChar char="•"/>
              <a:defRPr/>
            </a:pPr>
            <a:r>
              <a:rPr lang="en-US" sz="2400" dirty="0" smtClean="0">
                <a:solidFill>
                  <a:srgbClr val="008080"/>
                </a:solidFill>
                <a:latin typeface="Tahoma" panose="020B0604030504040204" pitchFamily="34" charset="0"/>
                <a:ea typeface="Tahoma" panose="020B0604030504040204" pitchFamily="34" charset="0"/>
                <a:cs typeface="Tahoma" panose="020B0604030504040204" pitchFamily="34" charset="0"/>
              </a:rPr>
              <a:t>Best practices</a:t>
            </a:r>
            <a:endParaRPr lang="en-US" sz="2400" dirty="0">
              <a:solidFill>
                <a:srgbClr val="008080"/>
              </a:solidFill>
              <a:latin typeface="Tahoma" panose="020B0604030504040204" pitchFamily="34" charset="0"/>
              <a:ea typeface="Tahoma" panose="020B0604030504040204" pitchFamily="34" charset="0"/>
              <a:cs typeface="Tahoma" panose="020B0604030504040204" pitchFamily="34" charset="0"/>
            </a:endParaRPr>
          </a:p>
          <a:p>
            <a:pPr marL="285750" indent="-285750" eaLnBrk="1" fontAlgn="auto" hangingPunct="1">
              <a:spcBef>
                <a:spcPts val="0"/>
              </a:spcBef>
              <a:spcAft>
                <a:spcPts val="600"/>
              </a:spcAft>
              <a:buFont typeface="Arial" panose="020B0604020202020204" pitchFamily="34" charset="0"/>
              <a:buChar char="•"/>
              <a:defRPr/>
            </a:pPr>
            <a:r>
              <a:rPr lang="en-US" sz="2400" dirty="0" smtClean="0">
                <a:solidFill>
                  <a:srgbClr val="008080"/>
                </a:solidFill>
                <a:latin typeface="Tahoma" panose="020B0604030504040204" pitchFamily="34" charset="0"/>
                <a:ea typeface="Tahoma" panose="020B0604030504040204" pitchFamily="34" charset="0"/>
                <a:cs typeface="Tahoma" panose="020B0604030504040204" pitchFamily="34" charset="0"/>
              </a:rPr>
              <a:t>Focus Groups</a:t>
            </a:r>
            <a:endParaRPr lang="en-US" sz="2400" dirty="0">
              <a:solidFill>
                <a:srgbClr val="008080"/>
              </a:solidFill>
              <a:latin typeface="Tahoma" panose="020B0604030504040204" pitchFamily="34" charset="0"/>
              <a:ea typeface="Tahoma" panose="020B0604030504040204" pitchFamily="34" charset="0"/>
              <a:cs typeface="Tahoma" panose="020B0604030504040204" pitchFamily="34" charset="0"/>
            </a:endParaRPr>
          </a:p>
          <a:p>
            <a:pPr marL="285750" indent="-285750" eaLnBrk="1" fontAlgn="auto" hangingPunct="1">
              <a:spcBef>
                <a:spcPts val="0"/>
              </a:spcBef>
              <a:spcAft>
                <a:spcPts val="600"/>
              </a:spcAft>
              <a:buFont typeface="Arial" panose="020B0604020202020204" pitchFamily="34" charset="0"/>
              <a:buChar char="•"/>
              <a:defRPr/>
            </a:pPr>
            <a:r>
              <a:rPr lang="en-US" sz="2400" dirty="0">
                <a:solidFill>
                  <a:srgbClr val="008080"/>
                </a:solidFill>
                <a:latin typeface="Tahoma" panose="020B0604030504040204" pitchFamily="34" charset="0"/>
                <a:ea typeface="Tahoma" panose="020B0604030504040204" pitchFamily="34" charset="0"/>
                <a:cs typeface="Tahoma" panose="020B0604030504040204" pitchFamily="34" charset="0"/>
              </a:rPr>
              <a:t>Publications and fact </a:t>
            </a:r>
            <a:r>
              <a:rPr lang="en-US" sz="2400" dirty="0" smtClean="0">
                <a:solidFill>
                  <a:srgbClr val="008080"/>
                </a:solidFill>
                <a:latin typeface="Tahoma" panose="020B0604030504040204" pitchFamily="34" charset="0"/>
                <a:ea typeface="Tahoma" panose="020B0604030504040204" pitchFamily="34" charset="0"/>
                <a:cs typeface="Tahoma" panose="020B0604030504040204" pitchFamily="34" charset="0"/>
              </a:rPr>
              <a:t>sheets</a:t>
            </a:r>
          </a:p>
          <a:p>
            <a:pPr marL="285750" indent="-285750" eaLnBrk="1" fontAlgn="auto" hangingPunct="1">
              <a:spcBef>
                <a:spcPts val="0"/>
              </a:spcBef>
              <a:spcAft>
                <a:spcPts val="600"/>
              </a:spcAft>
              <a:buFont typeface="Arial" panose="020B0604020202020204" pitchFamily="34" charset="0"/>
              <a:buChar char="•"/>
              <a:defRPr/>
            </a:pPr>
            <a:r>
              <a:rPr lang="en-US" sz="2400" dirty="0">
                <a:solidFill>
                  <a:srgbClr val="008080"/>
                </a:solidFill>
                <a:latin typeface="Tahoma" panose="020B0604030504040204" pitchFamily="34" charset="0"/>
                <a:ea typeface="Tahoma" panose="020B0604030504040204" pitchFamily="34" charset="0"/>
                <a:cs typeface="Tahoma" panose="020B0604030504040204" pitchFamily="34" charset="0"/>
              </a:rPr>
              <a:t>Upcoming </a:t>
            </a:r>
            <a:r>
              <a:rPr lang="en-US" sz="2400" dirty="0" smtClean="0">
                <a:solidFill>
                  <a:srgbClr val="008080"/>
                </a:solidFill>
                <a:latin typeface="Tahoma" panose="020B0604030504040204" pitchFamily="34" charset="0"/>
                <a:ea typeface="Tahoma" panose="020B0604030504040204" pitchFamily="34" charset="0"/>
                <a:cs typeface="Tahoma" panose="020B0604030504040204" pitchFamily="34" charset="0"/>
              </a:rPr>
              <a:t>events </a:t>
            </a:r>
            <a:r>
              <a:rPr lang="en-US" sz="2400" dirty="0">
                <a:solidFill>
                  <a:srgbClr val="008080"/>
                </a:solidFill>
                <a:latin typeface="Tahoma" panose="020B0604030504040204" pitchFamily="34" charset="0"/>
                <a:ea typeface="Tahoma" panose="020B0604030504040204" pitchFamily="34" charset="0"/>
                <a:cs typeface="Tahoma" panose="020B0604030504040204" pitchFamily="34" charset="0"/>
              </a:rPr>
              <a:t/>
            </a:r>
            <a:br>
              <a:rPr lang="en-US" sz="2400" dirty="0">
                <a:solidFill>
                  <a:srgbClr val="008080"/>
                </a:solidFill>
                <a:latin typeface="Tahoma" panose="020B0604030504040204" pitchFamily="34" charset="0"/>
                <a:ea typeface="Tahoma" panose="020B0604030504040204" pitchFamily="34" charset="0"/>
                <a:cs typeface="Tahoma" panose="020B0604030504040204" pitchFamily="34" charset="0"/>
              </a:rPr>
            </a:br>
            <a:endParaRPr lang="en-US" sz="1600" dirty="0">
              <a:solidFill>
                <a:srgbClr val="008080"/>
              </a:solidFill>
              <a:latin typeface="Tahoma" panose="020B0604030504040204" pitchFamily="34" charset="0"/>
              <a:ea typeface="Tahoma" panose="020B0604030504040204" pitchFamily="34" charset="0"/>
              <a:cs typeface="Tahoma" panose="020B0604030504040204" pitchFamily="34" charset="0"/>
            </a:endParaRPr>
          </a:p>
        </p:txBody>
      </p:sp>
      <p:pic>
        <p:nvPicPr>
          <p:cNvPr id="3" name="Afbeelding 2"/>
          <p:cNvPicPr>
            <a:picLocks noChangeAspect="1"/>
          </p:cNvPicPr>
          <p:nvPr/>
        </p:nvPicPr>
        <p:blipFill rotWithShape="1">
          <a:blip r:embed="rId4"/>
          <a:srcRect l="66488" t="12483" r="16818" b="23355"/>
          <a:stretch/>
        </p:blipFill>
        <p:spPr>
          <a:xfrm>
            <a:off x="5148064" y="1628800"/>
            <a:ext cx="4016834" cy="4824536"/>
          </a:xfrm>
          <a:prstGeom prst="rect">
            <a:avLst/>
          </a:prstGeom>
        </p:spPr>
      </p:pic>
      <p:pic>
        <p:nvPicPr>
          <p:cNvPr id="10" name="Picture 4" descr="C:\Users\Jusbox\Desktop\streepjes-01.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1522884"/>
            <a:ext cx="9144000" cy="216024"/>
          </a:xfrm>
          <a:prstGeom prst="rect">
            <a:avLst/>
          </a:prstGeom>
          <a:noFill/>
        </p:spPr>
      </p:pic>
      <p:pic>
        <p:nvPicPr>
          <p:cNvPr id="5" name="Picture 2" descr="\\192.168.100.138\blackboxrevelation\EIP\visual identity\logo\logo EIP+EC\banner_EIP_ECverticaal.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948264" y="0"/>
            <a:ext cx="1728192" cy="2287312"/>
          </a:xfrm>
          <a:prstGeom prst="rect">
            <a:avLst/>
          </a:prstGeom>
          <a:noFill/>
          <a:effectLst>
            <a:outerShdw blurRad="63500" sx="102000" sy="102000" algn="ctr" rotWithShape="0">
              <a:prstClr val="black">
                <a:alpha val="40000"/>
              </a:prstClr>
            </a:outerShdw>
          </a:effectLst>
        </p:spPr>
      </p:pic>
      <p:pic>
        <p:nvPicPr>
          <p:cNvPr id="1028" name="Picture 4" descr="C:\Users\Jusbox\Desktop\streepjes-01.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937" y="6333703"/>
            <a:ext cx="9144000" cy="216024"/>
          </a:xfrm>
          <a:prstGeom prst="rect">
            <a:avLst/>
          </a:prstGeom>
          <a:noFill/>
        </p:spPr>
      </p:pic>
      <p:pic>
        <p:nvPicPr>
          <p:cNvPr id="1026" name="Picture 2" descr="\\192.168.100.138\blackboxrevelation\EIP\visual identity\logo\logo EIP+EC\banner_EIP_ECverticaal.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948264" y="6197769"/>
            <a:ext cx="1731253" cy="660231"/>
          </a:xfrm>
          <a:prstGeom prst="rect">
            <a:avLst/>
          </a:prstGeom>
          <a:noFill/>
          <a:effectLst>
            <a:outerShdw blurRad="63500" sx="102000" sy="102000" algn="ctr" rotWithShape="0">
              <a:prstClr val="black">
                <a:alpha val="40000"/>
              </a:prstClr>
            </a:outerShdw>
          </a:effectLst>
        </p:spPr>
      </p:pic>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hoek 8"/>
          <p:cNvSpPr/>
          <p:nvPr/>
        </p:nvSpPr>
        <p:spPr>
          <a:xfrm>
            <a:off x="0" y="1628800"/>
            <a:ext cx="9144000" cy="4824536"/>
          </a:xfrm>
          <a:prstGeom prst="rect">
            <a:avLst/>
          </a:prstGeom>
          <a:solidFill>
            <a:srgbClr val="BBD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nl-BE">
              <a:solidFill>
                <a:prstClr val="white"/>
              </a:solidFill>
            </a:endParaRPr>
          </a:p>
        </p:txBody>
      </p:sp>
      <p:pic>
        <p:nvPicPr>
          <p:cNvPr id="4098" name="Picture 2" descr="\\192.168.100.138\blackboxrevelation\EIP\publications\fact sheet\fact sheet innovation services- map\Links\shutterstock_92251027.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48064" y="1623172"/>
            <a:ext cx="3995936" cy="4896544"/>
          </a:xfrm>
          <a:prstGeom prst="rect">
            <a:avLst/>
          </a:prstGeom>
          <a:noFill/>
        </p:spPr>
      </p:pic>
      <p:sp>
        <p:nvSpPr>
          <p:cNvPr id="8" name="Rechthoek 7"/>
          <p:cNvSpPr/>
          <p:nvPr/>
        </p:nvSpPr>
        <p:spPr>
          <a:xfrm>
            <a:off x="0" y="6453336"/>
            <a:ext cx="9144000" cy="40466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nl-BE">
              <a:solidFill>
                <a:prstClr val="white"/>
              </a:solidFill>
            </a:endParaRPr>
          </a:p>
        </p:txBody>
      </p:sp>
      <p:sp>
        <p:nvSpPr>
          <p:cNvPr id="2" name="Titel 1"/>
          <p:cNvSpPr>
            <a:spLocks noGrp="1"/>
          </p:cNvSpPr>
          <p:nvPr>
            <p:ph type="ctrTitle"/>
          </p:nvPr>
        </p:nvSpPr>
        <p:spPr>
          <a:xfrm>
            <a:off x="443433" y="390948"/>
            <a:ext cx="7772400" cy="936103"/>
          </a:xfrm>
        </p:spPr>
        <p:txBody>
          <a:bodyPr>
            <a:normAutofit/>
          </a:bodyPr>
          <a:lstStyle/>
          <a:p>
            <a:pPr algn="l"/>
            <a:r>
              <a:rPr lang="en-US" altLang="en-US" sz="2400" b="1" dirty="0" smtClean="0"/>
              <a:t>Thank you for your attention!</a:t>
            </a:r>
            <a:endParaRPr lang="nl-BE" sz="2400" b="1" dirty="0"/>
          </a:p>
        </p:txBody>
      </p:sp>
      <p:pic>
        <p:nvPicPr>
          <p:cNvPr id="10" name="Picture 4" descr="C:\Users\Jusbox\Desktop\streepjes-01.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1522884"/>
            <a:ext cx="9144000" cy="216024"/>
          </a:xfrm>
          <a:prstGeom prst="rect">
            <a:avLst/>
          </a:prstGeom>
          <a:noFill/>
        </p:spPr>
      </p:pic>
      <p:pic>
        <p:nvPicPr>
          <p:cNvPr id="1028" name="Picture 4" descr="C:\Users\Jusbox\Desktop\streepjes-01.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937" y="6333703"/>
            <a:ext cx="9144000" cy="216024"/>
          </a:xfrm>
          <a:prstGeom prst="rect">
            <a:avLst/>
          </a:prstGeom>
          <a:noFill/>
        </p:spPr>
      </p:pic>
      <p:pic>
        <p:nvPicPr>
          <p:cNvPr id="5" name="Picture 2" descr="\\192.168.100.138\blackboxrevelation\EIP\visual identity\logo\logo EIP+EC\banner_EIP_ECverticaal.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948264" y="0"/>
            <a:ext cx="1728192" cy="2287312"/>
          </a:xfrm>
          <a:prstGeom prst="rect">
            <a:avLst/>
          </a:prstGeom>
          <a:noFill/>
          <a:effectLst>
            <a:outerShdw blurRad="63500" sx="102000" sy="102000" algn="ctr" rotWithShape="0">
              <a:prstClr val="black">
                <a:alpha val="40000"/>
              </a:prstClr>
            </a:outerShdw>
          </a:effectLst>
        </p:spPr>
      </p:pic>
      <p:pic>
        <p:nvPicPr>
          <p:cNvPr id="1026" name="Picture 2" descr="\\192.168.100.138\blackboxrevelation\EIP\visual identity\logo\logo EIP+EC\banner_EIP_ECverticaal.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948264" y="6197769"/>
            <a:ext cx="1731253" cy="660231"/>
          </a:xfrm>
          <a:prstGeom prst="rect">
            <a:avLst/>
          </a:prstGeom>
          <a:noFill/>
          <a:effectLst>
            <a:outerShdw blurRad="63500" sx="102000" sy="102000" algn="ctr" rotWithShape="0">
              <a:prstClr val="black">
                <a:alpha val="40000"/>
              </a:prstClr>
            </a:outerShdw>
          </a:effectLst>
        </p:spPr>
      </p:pic>
      <p:sp>
        <p:nvSpPr>
          <p:cNvPr id="11" name="Tekstvak 10"/>
          <p:cNvSpPr txBox="1"/>
          <p:nvPr/>
        </p:nvSpPr>
        <p:spPr>
          <a:xfrm>
            <a:off x="505644" y="2924944"/>
            <a:ext cx="5328592" cy="3477875"/>
          </a:xfrm>
          <a:prstGeom prst="rect">
            <a:avLst/>
          </a:prstGeom>
          <a:noFill/>
        </p:spPr>
        <p:txBody>
          <a:bodyPr wrap="square" rtlCol="0">
            <a:spAutoFit/>
          </a:bodyPr>
          <a:lstStyle/>
          <a:p>
            <a:pPr eaLnBrk="1" fontAlgn="auto" hangingPunct="1">
              <a:spcBef>
                <a:spcPts val="0"/>
              </a:spcBef>
              <a:spcAft>
                <a:spcPts val="0"/>
              </a:spcAft>
            </a:pPr>
            <a:r>
              <a:rPr lang="fr-FR" sz="2000" dirty="0">
                <a:solidFill>
                  <a:srgbClr val="008080"/>
                </a:solidFill>
                <a:latin typeface="Tahoma" panose="020B0604030504040204" pitchFamily="34" charset="0"/>
                <a:ea typeface="Tahoma" panose="020B0604030504040204" pitchFamily="34" charset="0"/>
                <a:cs typeface="Tahoma" panose="020B0604030504040204" pitchFamily="34" charset="0"/>
              </a:rPr>
              <a:t>servicepoint@eip-agri.eu </a:t>
            </a:r>
          </a:p>
          <a:p>
            <a:pPr eaLnBrk="1" fontAlgn="auto" hangingPunct="1">
              <a:spcBef>
                <a:spcPts val="0"/>
              </a:spcBef>
              <a:spcAft>
                <a:spcPts val="0"/>
              </a:spcAft>
            </a:pPr>
            <a:endParaRPr lang="fr-FR" sz="2000" dirty="0">
              <a:solidFill>
                <a:srgbClr val="008080"/>
              </a:solidFill>
              <a:latin typeface="Tahoma" panose="020B0604030504040204" pitchFamily="34" charset="0"/>
              <a:ea typeface="Tahoma" panose="020B0604030504040204" pitchFamily="34" charset="0"/>
              <a:cs typeface="Tahoma" panose="020B0604030504040204" pitchFamily="34" charset="0"/>
            </a:endParaRPr>
          </a:p>
          <a:p>
            <a:pPr eaLnBrk="1" fontAlgn="auto" hangingPunct="1">
              <a:spcBef>
                <a:spcPts val="0"/>
              </a:spcBef>
              <a:spcAft>
                <a:spcPts val="0"/>
              </a:spcAft>
            </a:pPr>
            <a:r>
              <a:rPr lang="fr-FR" sz="2000" dirty="0">
                <a:solidFill>
                  <a:srgbClr val="008080"/>
                </a:solidFill>
                <a:latin typeface="Tahoma" panose="020B0604030504040204" pitchFamily="34" charset="0"/>
                <a:ea typeface="Tahoma" panose="020B0604030504040204" pitchFamily="34" charset="0"/>
                <a:cs typeface="Tahoma" panose="020B0604030504040204" pitchFamily="34" charset="0"/>
              </a:rPr>
              <a:t>+32 2 543 73 48</a:t>
            </a:r>
          </a:p>
          <a:p>
            <a:pPr eaLnBrk="1" fontAlgn="auto" hangingPunct="1">
              <a:spcBef>
                <a:spcPts val="0"/>
              </a:spcBef>
              <a:spcAft>
                <a:spcPts val="0"/>
              </a:spcAft>
            </a:pPr>
            <a:endParaRPr lang="fr-FR" sz="2000" dirty="0">
              <a:solidFill>
                <a:srgbClr val="008080"/>
              </a:solidFill>
              <a:latin typeface="Tahoma" panose="020B0604030504040204" pitchFamily="34" charset="0"/>
              <a:ea typeface="Tahoma" panose="020B0604030504040204" pitchFamily="34" charset="0"/>
              <a:cs typeface="Tahoma" panose="020B0604030504040204" pitchFamily="34" charset="0"/>
            </a:endParaRPr>
          </a:p>
          <a:p>
            <a:pPr eaLnBrk="1" fontAlgn="auto" hangingPunct="1">
              <a:spcBef>
                <a:spcPts val="0"/>
              </a:spcBef>
              <a:spcAft>
                <a:spcPts val="0"/>
              </a:spcAft>
            </a:pPr>
            <a:r>
              <a:rPr lang="fr-FR" sz="2000" dirty="0">
                <a:solidFill>
                  <a:srgbClr val="008080"/>
                </a:solidFill>
                <a:latin typeface="Tahoma" panose="020B0604030504040204" pitchFamily="34" charset="0"/>
                <a:ea typeface="Tahoma" panose="020B0604030504040204" pitchFamily="34" charset="0"/>
                <a:cs typeface="Tahoma" panose="020B0604030504040204" pitchFamily="34" charset="0"/>
              </a:rPr>
              <a:t>EIP-AGRI Service Point</a:t>
            </a:r>
            <a:br>
              <a:rPr lang="fr-FR" sz="2000" dirty="0">
                <a:solidFill>
                  <a:srgbClr val="008080"/>
                </a:solidFill>
                <a:latin typeface="Tahoma" panose="020B0604030504040204" pitchFamily="34" charset="0"/>
                <a:ea typeface="Tahoma" panose="020B0604030504040204" pitchFamily="34" charset="0"/>
                <a:cs typeface="Tahoma" panose="020B0604030504040204" pitchFamily="34" charset="0"/>
              </a:rPr>
            </a:br>
            <a:r>
              <a:rPr lang="fr-FR" sz="2000" dirty="0">
                <a:solidFill>
                  <a:srgbClr val="008080"/>
                </a:solidFill>
                <a:latin typeface="Tahoma" panose="020B0604030504040204" pitchFamily="34" charset="0"/>
                <a:ea typeface="Tahoma" panose="020B0604030504040204" pitchFamily="34" charset="0"/>
                <a:cs typeface="Tahoma" panose="020B0604030504040204" pitchFamily="34" charset="0"/>
              </a:rPr>
              <a:t>Avenue de la Toison d’Or 72</a:t>
            </a:r>
            <a:br>
              <a:rPr lang="fr-FR" sz="2000" dirty="0">
                <a:solidFill>
                  <a:srgbClr val="008080"/>
                </a:solidFill>
                <a:latin typeface="Tahoma" panose="020B0604030504040204" pitchFamily="34" charset="0"/>
                <a:ea typeface="Tahoma" panose="020B0604030504040204" pitchFamily="34" charset="0"/>
                <a:cs typeface="Tahoma" panose="020B0604030504040204" pitchFamily="34" charset="0"/>
              </a:rPr>
            </a:br>
            <a:r>
              <a:rPr lang="fr-FR" sz="2000" dirty="0">
                <a:solidFill>
                  <a:srgbClr val="008080"/>
                </a:solidFill>
                <a:latin typeface="Tahoma" panose="020B0604030504040204" pitchFamily="34" charset="0"/>
                <a:ea typeface="Tahoma" panose="020B0604030504040204" pitchFamily="34" charset="0"/>
                <a:cs typeface="Tahoma" panose="020B0604030504040204" pitchFamily="34" charset="0"/>
              </a:rPr>
              <a:t>1060 Brussel </a:t>
            </a:r>
            <a:br>
              <a:rPr lang="fr-FR" sz="2000" dirty="0">
                <a:solidFill>
                  <a:srgbClr val="008080"/>
                </a:solidFill>
                <a:latin typeface="Tahoma" panose="020B0604030504040204" pitchFamily="34" charset="0"/>
                <a:ea typeface="Tahoma" panose="020B0604030504040204" pitchFamily="34" charset="0"/>
                <a:cs typeface="Tahoma" panose="020B0604030504040204" pitchFamily="34" charset="0"/>
              </a:rPr>
            </a:br>
            <a:r>
              <a:rPr lang="fr-FR" sz="2000" dirty="0" err="1" smtClean="0">
                <a:solidFill>
                  <a:srgbClr val="008080"/>
                </a:solidFill>
                <a:latin typeface="Tahoma" panose="020B0604030504040204" pitchFamily="34" charset="0"/>
                <a:ea typeface="Tahoma" panose="020B0604030504040204" pitchFamily="34" charset="0"/>
                <a:cs typeface="Tahoma" panose="020B0604030504040204" pitchFamily="34" charset="0"/>
              </a:rPr>
              <a:t>Belgium</a:t>
            </a:r>
            <a:endParaRPr lang="et-EE" sz="2000" dirty="0" smtClean="0">
              <a:solidFill>
                <a:srgbClr val="008080"/>
              </a:solidFill>
              <a:latin typeface="Tahoma" panose="020B0604030504040204" pitchFamily="34" charset="0"/>
              <a:ea typeface="Tahoma" panose="020B0604030504040204" pitchFamily="34" charset="0"/>
              <a:cs typeface="Tahoma" panose="020B0604030504040204" pitchFamily="34" charset="0"/>
            </a:endParaRPr>
          </a:p>
          <a:p>
            <a:pPr eaLnBrk="1" fontAlgn="auto" hangingPunct="1">
              <a:spcBef>
                <a:spcPts val="0"/>
              </a:spcBef>
              <a:spcAft>
                <a:spcPts val="0"/>
              </a:spcAft>
            </a:pPr>
            <a:endParaRPr lang="fr-FR" sz="2000" dirty="0">
              <a:solidFill>
                <a:srgbClr val="008080"/>
              </a:solidFill>
              <a:latin typeface="Tahoma" panose="020B0604030504040204" pitchFamily="34" charset="0"/>
              <a:ea typeface="Tahoma" panose="020B0604030504040204" pitchFamily="34" charset="0"/>
              <a:cs typeface="Tahoma" panose="020B0604030504040204" pitchFamily="34" charset="0"/>
            </a:endParaRPr>
          </a:p>
          <a:p>
            <a:pPr eaLnBrk="1" fontAlgn="auto" hangingPunct="1">
              <a:spcBef>
                <a:spcPts val="0"/>
              </a:spcBef>
              <a:spcAft>
                <a:spcPts val="0"/>
              </a:spcAft>
            </a:pPr>
            <a:r>
              <a:rPr lang="nl-BE" sz="2000" dirty="0" smtClean="0">
                <a:solidFill>
                  <a:srgbClr val="008080"/>
                </a:solidFill>
                <a:latin typeface="Tahoma" panose="020B0604030504040204" pitchFamily="34" charset="0"/>
                <a:ea typeface="Tahoma" panose="020B0604030504040204" pitchFamily="34" charset="0"/>
                <a:cs typeface="Tahoma" panose="020B0604030504040204" pitchFamily="34" charset="0"/>
                <a:hlinkClick r:id="rId7"/>
              </a:rPr>
              <a:t>www.eip-agri.eu</a:t>
            </a:r>
            <a:r>
              <a:rPr lang="nl-BE" sz="2000" dirty="0" smtClean="0">
                <a:solidFill>
                  <a:srgbClr val="008080"/>
                </a:solidFill>
                <a:latin typeface="Tahoma" panose="020B0604030504040204" pitchFamily="34" charset="0"/>
                <a:ea typeface="Tahoma" panose="020B0604030504040204" pitchFamily="34" charset="0"/>
                <a:cs typeface="Tahoma" panose="020B0604030504040204" pitchFamily="34" charset="0"/>
              </a:rPr>
              <a:t> </a:t>
            </a:r>
            <a:endParaRPr lang="et-EE" sz="2000" dirty="0" smtClean="0">
              <a:solidFill>
                <a:srgbClr val="008080"/>
              </a:solidFill>
              <a:latin typeface="Tahoma" panose="020B0604030504040204" pitchFamily="34" charset="0"/>
              <a:ea typeface="Tahoma" panose="020B0604030504040204" pitchFamily="34" charset="0"/>
              <a:cs typeface="Tahoma" panose="020B0604030504040204" pitchFamily="34" charset="0"/>
            </a:endParaRPr>
          </a:p>
          <a:p>
            <a:pPr eaLnBrk="1" fontAlgn="auto" hangingPunct="1">
              <a:spcBef>
                <a:spcPts val="0"/>
              </a:spcBef>
              <a:spcAft>
                <a:spcPts val="0"/>
              </a:spcAft>
            </a:pPr>
            <a:endParaRPr lang="fr-FR" sz="2000" dirty="0">
              <a:solidFill>
                <a:srgbClr val="008080"/>
              </a:solidFill>
              <a:latin typeface="Tahoma" panose="020B0604030504040204" pitchFamily="34" charset="0"/>
              <a:ea typeface="Tahoma" panose="020B0604030504040204" pitchFamily="34" charset="0"/>
              <a:cs typeface="Tahoma" panose="020B0604030504040204" pitchFamily="34" charset="0"/>
            </a:endParaRPr>
          </a:p>
        </p:txBody>
      </p:sp>
      <p:pic>
        <p:nvPicPr>
          <p:cNvPr id="4099" name="Picture 3" descr="\\192.168.100.138\blackboxrevelation\EIP\visual identity\toepassingen\ppt\eva\clip art-01.png"/>
          <p:cNvPicPr>
            <a:picLocks noChangeAspect="1" noChangeArrowheads="1"/>
          </p:cNvPicPr>
          <p:nvPr/>
        </p:nvPicPr>
        <p:blipFill>
          <a:blip r:embed="rId8" cstate="screen">
            <a:lum bright="10000"/>
            <a:extLst>
              <a:ext uri="{28A0092B-C50C-407E-A947-70E740481C1C}">
                <a14:useLocalDpi xmlns:a14="http://schemas.microsoft.com/office/drawing/2010/main"/>
              </a:ext>
            </a:extLst>
          </a:blip>
          <a:srcRect/>
          <a:stretch>
            <a:fillRect/>
          </a:stretch>
        </p:blipFill>
        <p:spPr bwMode="auto">
          <a:xfrm>
            <a:off x="3060973" y="1574290"/>
            <a:ext cx="2087091" cy="2958072"/>
          </a:xfrm>
          <a:prstGeom prst="rect">
            <a:avLst/>
          </a:prstGeom>
          <a:noFill/>
        </p:spPr>
      </p:pic>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EIP-AGRI in a nutshell</a:t>
            </a:r>
            <a:endParaRPr lang="nl-BE" dirty="0"/>
          </a:p>
        </p:txBody>
      </p:sp>
      <p:sp>
        <p:nvSpPr>
          <p:cNvPr id="3" name="Content Placeholder 2"/>
          <p:cNvSpPr>
            <a:spLocks noGrp="1"/>
          </p:cNvSpPr>
          <p:nvPr>
            <p:ph idx="1"/>
          </p:nvPr>
        </p:nvSpPr>
        <p:spPr>
          <a:xfrm>
            <a:off x="457200" y="2287312"/>
            <a:ext cx="8867328" cy="4094016"/>
          </a:xfrm>
        </p:spPr>
        <p:txBody>
          <a:bodyPr/>
          <a:lstStyle/>
          <a:p>
            <a:pPr marL="0" indent="0">
              <a:buNone/>
              <a:defRPr/>
            </a:pPr>
            <a:r>
              <a:rPr lang="en-US" sz="2400" b="1" dirty="0"/>
              <a:t>Aim: </a:t>
            </a:r>
            <a:r>
              <a:rPr lang="en-US" sz="2400" b="1" dirty="0" smtClean="0"/>
              <a:t> </a:t>
            </a:r>
            <a:r>
              <a:rPr lang="en-US" sz="2400" dirty="0" smtClean="0"/>
              <a:t>To </a:t>
            </a:r>
            <a:r>
              <a:rPr lang="en-US" sz="2400" dirty="0"/>
              <a:t>foster a competitive and </a:t>
            </a:r>
            <a:r>
              <a:rPr lang="en-US" sz="2400" dirty="0" smtClean="0"/>
              <a:t>sustainable agriculture </a:t>
            </a:r>
            <a:r>
              <a:rPr lang="en-US" sz="2400" dirty="0"/>
              <a:t>and forestry</a:t>
            </a:r>
            <a:r>
              <a:rPr lang="en-US" sz="2400" b="1" dirty="0"/>
              <a:t> </a:t>
            </a:r>
            <a:r>
              <a:rPr lang="en-US" sz="2400" dirty="0"/>
              <a:t>sector </a:t>
            </a:r>
            <a:r>
              <a:rPr lang="en-US" sz="2400" dirty="0" smtClean="0"/>
              <a:t>that </a:t>
            </a:r>
            <a:r>
              <a:rPr lang="en-US" sz="2400" dirty="0"/>
              <a:t>"achieves more from </a:t>
            </a:r>
            <a:r>
              <a:rPr lang="en-US" sz="2400" dirty="0" smtClean="0"/>
              <a:t>less“</a:t>
            </a:r>
          </a:p>
          <a:p>
            <a:pPr>
              <a:buFont typeface="Arial" panose="020B0604020202020204" pitchFamily="34" charset="0"/>
              <a:buChar char="•"/>
              <a:defRPr/>
            </a:pPr>
            <a:endParaRPr lang="en-US" sz="2400" dirty="0"/>
          </a:p>
          <a:p>
            <a:pPr marL="0" indent="0">
              <a:buNone/>
              <a:defRPr/>
            </a:pPr>
            <a:r>
              <a:rPr lang="de-DE" sz="2400" b="1" dirty="0"/>
              <a:t>Approach</a:t>
            </a:r>
            <a:r>
              <a:rPr lang="de-DE" sz="2400" dirty="0"/>
              <a:t>: Closing the innovation gap between research and </a:t>
            </a:r>
            <a:r>
              <a:rPr lang="de-DE" sz="2400" dirty="0" smtClean="0"/>
              <a:t>practice </a:t>
            </a:r>
            <a:r>
              <a:rPr lang="de-DE" sz="2400" dirty="0"/>
              <a:t>(forming partnerships) </a:t>
            </a:r>
            <a:r>
              <a:rPr lang="de-DE" sz="2400" dirty="0" err="1" smtClean="0"/>
              <a:t>by</a:t>
            </a:r>
            <a:r>
              <a:rPr lang="de-DE" sz="2400" dirty="0" smtClean="0"/>
              <a:t>:</a:t>
            </a:r>
          </a:p>
          <a:p>
            <a:pPr marL="0" indent="0">
              <a:buNone/>
              <a:defRPr/>
            </a:pPr>
            <a:endParaRPr lang="de-DE" sz="2400" dirty="0" smtClean="0"/>
          </a:p>
          <a:p>
            <a:pPr>
              <a:defRPr/>
            </a:pPr>
            <a:r>
              <a:rPr lang="de-DE" sz="2400" dirty="0" smtClean="0"/>
              <a:t>Using the</a:t>
            </a:r>
            <a:r>
              <a:rPr lang="de-DE" sz="2400" b="1" dirty="0" smtClean="0"/>
              <a:t> </a:t>
            </a:r>
            <a:r>
              <a:rPr lang="de-DE" sz="2400" b="1" dirty="0"/>
              <a:t>interactive innovation model </a:t>
            </a:r>
            <a:r>
              <a:rPr lang="de-DE" sz="2400" dirty="0"/>
              <a:t>("two-way road")	</a:t>
            </a:r>
          </a:p>
          <a:p>
            <a:pPr>
              <a:defRPr/>
            </a:pPr>
            <a:r>
              <a:rPr lang="de-DE" sz="2400" dirty="0" smtClean="0"/>
              <a:t>Linking </a:t>
            </a:r>
            <a:r>
              <a:rPr lang="de-DE" sz="2400" dirty="0"/>
              <a:t>actors via an EIP </a:t>
            </a:r>
            <a:r>
              <a:rPr lang="de-DE" sz="2400" dirty="0" smtClean="0"/>
              <a:t>Network</a:t>
            </a:r>
          </a:p>
          <a:p>
            <a:pPr>
              <a:buFont typeface="Arial" panose="020B0604020202020204" pitchFamily="34" charset="0"/>
              <a:buChar char="•"/>
              <a:defRPr/>
            </a:pPr>
            <a:endParaRPr lang="de-DE" dirty="0"/>
          </a:p>
          <a:p>
            <a:pPr marL="0" indent="0">
              <a:buNone/>
              <a:defRPr/>
            </a:pPr>
            <a:endParaRPr lang="de-DE" dirty="0"/>
          </a:p>
          <a:p>
            <a:endParaRPr lang="nl-BE" dirty="0"/>
          </a:p>
        </p:txBody>
      </p:sp>
    </p:spTree>
    <p:extLst>
      <p:ext uri="{BB962C8B-B14F-4D97-AF65-F5344CB8AC3E}">
        <p14:creationId xmlns:p14="http://schemas.microsoft.com/office/powerpoint/2010/main" val="18997766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EIP-AGRI in a nutshell</a:t>
            </a:r>
            <a:endParaRPr lang="nl-BE" dirty="0"/>
          </a:p>
        </p:txBody>
      </p:sp>
      <p:sp>
        <p:nvSpPr>
          <p:cNvPr id="3" name="Content Placeholder 2"/>
          <p:cNvSpPr>
            <a:spLocks noGrp="1"/>
          </p:cNvSpPr>
          <p:nvPr>
            <p:ph idx="1"/>
          </p:nvPr>
        </p:nvSpPr>
        <p:spPr>
          <a:xfrm>
            <a:off x="457200" y="2287312"/>
            <a:ext cx="6439966" cy="4094016"/>
          </a:xfrm>
        </p:spPr>
        <p:txBody>
          <a:bodyPr/>
          <a:lstStyle/>
          <a:p>
            <a:pPr marL="0" indent="0">
              <a:buNone/>
              <a:defRPr/>
            </a:pPr>
            <a:endParaRPr lang="de-DE" dirty="0"/>
          </a:p>
          <a:p>
            <a:pPr marL="0" indent="0">
              <a:buNone/>
              <a:defRPr/>
            </a:pPr>
            <a:r>
              <a:rPr lang="de-DE" sz="2400" b="1" dirty="0"/>
              <a:t>Funding: </a:t>
            </a:r>
            <a:r>
              <a:rPr lang="de-DE" sz="2400" dirty="0" err="1" smtClean="0"/>
              <a:t>Existing</a:t>
            </a:r>
            <a:r>
              <a:rPr lang="de-DE" sz="2400" dirty="0" smtClean="0"/>
              <a:t> </a:t>
            </a:r>
            <a:r>
              <a:rPr lang="de-DE" sz="2400" dirty="0"/>
              <a:t>Union </a:t>
            </a:r>
            <a:r>
              <a:rPr lang="de-DE" sz="2400" dirty="0" smtClean="0"/>
              <a:t>policies:</a:t>
            </a:r>
            <a:endParaRPr lang="de-DE" sz="2400" dirty="0"/>
          </a:p>
          <a:p>
            <a:pPr>
              <a:defRPr/>
            </a:pPr>
            <a:r>
              <a:rPr lang="de-DE" sz="2400" dirty="0" smtClean="0"/>
              <a:t>"</a:t>
            </a:r>
            <a:r>
              <a:rPr lang="de-DE" sz="2400" dirty="0"/>
              <a:t>Rural development regulation" (EAFRD) </a:t>
            </a:r>
            <a:r>
              <a:rPr lang="de-DE" sz="2400" dirty="0" smtClean="0"/>
              <a:t>       </a:t>
            </a:r>
            <a:endParaRPr lang="de-DE" sz="2400" dirty="0"/>
          </a:p>
          <a:p>
            <a:pPr>
              <a:defRPr/>
            </a:pPr>
            <a:r>
              <a:rPr lang="de-DE" sz="2400" dirty="0" smtClean="0"/>
              <a:t>"</a:t>
            </a:r>
            <a:r>
              <a:rPr lang="de-DE" sz="2400" dirty="0"/>
              <a:t>Horizon 2020" </a:t>
            </a:r>
            <a:endParaRPr lang="en-GB" sz="2400" dirty="0"/>
          </a:p>
          <a:p>
            <a:pPr marL="0" indent="0">
              <a:buNone/>
              <a:defRPr/>
            </a:pPr>
            <a:endParaRPr lang="de-DE" sz="2400" dirty="0"/>
          </a:p>
          <a:p>
            <a:pPr marL="0" indent="0">
              <a:buNone/>
              <a:defRPr/>
            </a:pPr>
            <a:r>
              <a:rPr lang="de-DE" sz="2400" b="1" dirty="0" smtClean="0"/>
              <a:t>No </a:t>
            </a:r>
            <a:r>
              <a:rPr lang="de-DE" sz="2400" b="1" dirty="0"/>
              <a:t>double funding!</a:t>
            </a:r>
            <a:endParaRPr lang="de-DE" sz="2400" dirty="0"/>
          </a:p>
          <a:p>
            <a:pPr marL="0" indent="0">
              <a:buNone/>
              <a:defRPr/>
            </a:pPr>
            <a:endParaRPr lang="de-DE" dirty="0"/>
          </a:p>
          <a:p>
            <a:endParaRPr lang="nl-BE" dirty="0"/>
          </a:p>
        </p:txBody>
      </p:sp>
      <p:pic>
        <p:nvPicPr>
          <p:cNvPr id="4" name="Afbeelding 3"/>
          <p:cNvPicPr>
            <a:picLocks noChangeAspect="1"/>
          </p:cNvPicPr>
          <p:nvPr/>
        </p:nvPicPr>
        <p:blipFill rotWithShape="1">
          <a:blip r:embed="rId3"/>
          <a:srcRect t="25617"/>
          <a:stretch/>
        </p:blipFill>
        <p:spPr>
          <a:xfrm>
            <a:off x="6897166" y="2362598"/>
            <a:ext cx="1801992" cy="3763565"/>
          </a:xfrm>
          <a:prstGeom prst="rect">
            <a:avLst/>
          </a:prstGeom>
        </p:spPr>
      </p:pic>
    </p:spTree>
    <p:extLst>
      <p:ext uri="{BB962C8B-B14F-4D97-AF65-F5344CB8AC3E}">
        <p14:creationId xmlns:p14="http://schemas.microsoft.com/office/powerpoint/2010/main" val="34025889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0" y="274638"/>
            <a:ext cx="8686800" cy="1143000"/>
          </a:xfrm>
        </p:spPr>
        <p:txBody>
          <a:bodyPr/>
          <a:lstStyle/>
          <a:p>
            <a:pPr>
              <a:defRPr/>
            </a:pPr>
            <a:r>
              <a:rPr lang="en-GB" dirty="0" smtClean="0"/>
              <a:t/>
            </a:r>
            <a:br>
              <a:rPr lang="en-GB" dirty="0" smtClean="0"/>
            </a:br>
            <a:r>
              <a:rPr lang="en-GB" dirty="0"/>
              <a:t/>
            </a:r>
            <a:br>
              <a:rPr lang="en-GB" dirty="0"/>
            </a:br>
            <a:r>
              <a:rPr lang="en-GB" dirty="0"/>
              <a:t> </a:t>
            </a:r>
            <a:r>
              <a:rPr lang="en-GB" dirty="0" smtClean="0"/>
              <a:t>  EIP-AGRI: Interactive Innovation Model</a:t>
            </a:r>
            <a:r>
              <a:rPr lang="en-GB" sz="2800" kern="0" dirty="0" smtClean="0">
                <a:solidFill>
                  <a:srgbClr val="003366"/>
                </a:solidFill>
              </a:rPr>
              <a:t/>
            </a:r>
            <a:br>
              <a:rPr lang="en-GB" sz="2800" kern="0" dirty="0" smtClean="0">
                <a:solidFill>
                  <a:srgbClr val="003366"/>
                </a:solidFill>
              </a:rPr>
            </a:br>
            <a:r>
              <a:rPr lang="en-GB" dirty="0" smtClean="0"/>
              <a:t/>
            </a:r>
            <a:br>
              <a:rPr lang="en-GB" dirty="0" smtClean="0"/>
            </a:br>
            <a:endParaRPr lang="nl-BE" dirty="0" smtClean="0"/>
          </a:p>
        </p:txBody>
      </p:sp>
      <p:sp>
        <p:nvSpPr>
          <p:cNvPr id="19459" name="Content Placeholder 2"/>
          <p:cNvSpPr>
            <a:spLocks noGrp="1"/>
          </p:cNvSpPr>
          <p:nvPr>
            <p:ph idx="1"/>
          </p:nvPr>
        </p:nvSpPr>
        <p:spPr>
          <a:xfrm>
            <a:off x="412180" y="2107944"/>
            <a:ext cx="4727438" cy="4433887"/>
          </a:xfrm>
        </p:spPr>
        <p:txBody>
          <a:bodyPr/>
          <a:lstStyle/>
          <a:p>
            <a:pPr marL="0" indent="0" eaLnBrk="1" hangingPunct="1">
              <a:spcAft>
                <a:spcPts val="0"/>
              </a:spcAft>
              <a:buNone/>
            </a:pPr>
            <a:r>
              <a:rPr lang="en-US" altLang="nl-BE" sz="2400" b="1" dirty="0" smtClean="0"/>
              <a:t>Beyond </a:t>
            </a:r>
            <a:r>
              <a:rPr lang="en-US" altLang="nl-BE" sz="2400" dirty="0" smtClean="0"/>
              <a:t>speeding up transfer:</a:t>
            </a:r>
          </a:p>
          <a:p>
            <a:pPr marL="0" indent="0" eaLnBrk="1" hangingPunct="1">
              <a:spcAft>
                <a:spcPts val="0"/>
              </a:spcAft>
              <a:buNone/>
            </a:pPr>
            <a:endParaRPr lang="en-US" altLang="nl-BE" sz="2400" dirty="0" smtClean="0"/>
          </a:p>
          <a:p>
            <a:pPr eaLnBrk="1" hangingPunct="1">
              <a:spcAft>
                <a:spcPts val="0"/>
              </a:spcAft>
              <a:buFont typeface="Arial" panose="020B0604020202020204" pitchFamily="34" charset="0"/>
              <a:buChar char="•"/>
            </a:pPr>
            <a:r>
              <a:rPr lang="en-US" altLang="nl-BE" sz="2400" dirty="0" smtClean="0"/>
              <a:t>Partnerships and bottom-up approaches</a:t>
            </a:r>
          </a:p>
          <a:p>
            <a:pPr eaLnBrk="1" hangingPunct="1">
              <a:spcAft>
                <a:spcPts val="0"/>
              </a:spcAft>
              <a:buFont typeface="Arial" panose="020B0604020202020204" pitchFamily="34" charset="0"/>
              <a:buChar char="•"/>
            </a:pPr>
            <a:r>
              <a:rPr lang="en-US" altLang="nl-BE" sz="2400" dirty="0" smtClean="0"/>
              <a:t>Operational Groups</a:t>
            </a:r>
          </a:p>
          <a:p>
            <a:pPr eaLnBrk="1" hangingPunct="1">
              <a:spcAft>
                <a:spcPts val="0"/>
              </a:spcAft>
              <a:buFont typeface="Arial" panose="020B0604020202020204" pitchFamily="34" charset="0"/>
              <a:buChar char="•"/>
            </a:pPr>
            <a:r>
              <a:rPr lang="en-US" altLang="nl-BE" sz="2400" dirty="0" smtClean="0"/>
              <a:t>shape existing knowledge </a:t>
            </a:r>
            <a:r>
              <a:rPr lang="en-US" altLang="nl-BE" sz="2400" dirty="0"/>
              <a:t/>
            </a:r>
            <a:br>
              <a:rPr lang="en-US" altLang="nl-BE" sz="2400" dirty="0"/>
            </a:br>
            <a:r>
              <a:rPr lang="en-US" altLang="nl-BE" sz="2400" dirty="0" smtClean="0"/>
              <a:t>into solutions</a:t>
            </a:r>
          </a:p>
          <a:p>
            <a:pPr eaLnBrk="1" hangingPunct="1">
              <a:spcAft>
                <a:spcPts val="0"/>
              </a:spcAft>
              <a:buFont typeface="Arial" panose="020B0604020202020204" pitchFamily="34" charset="0"/>
              <a:buChar char="•"/>
            </a:pPr>
            <a:r>
              <a:rPr lang="en-US" altLang="nl-BE" sz="2400" dirty="0" smtClean="0"/>
              <a:t>Co-ownership: solutions put into practice very quickly</a:t>
            </a:r>
          </a:p>
          <a:p>
            <a:pPr eaLnBrk="1" hangingPunct="1">
              <a:spcAft>
                <a:spcPts val="0"/>
              </a:spcAft>
              <a:buFont typeface="Arial" panose="020B0604020202020204" pitchFamily="34" charset="0"/>
              <a:buChar char="•"/>
            </a:pPr>
            <a:r>
              <a:rPr lang="en-US" altLang="nl-BE" sz="2400" dirty="0" smtClean="0"/>
              <a:t>help to target the research agenda </a:t>
            </a:r>
            <a:endParaRPr lang="en-GB" altLang="nl-BE" sz="2400" dirty="0" smtClean="0"/>
          </a:p>
          <a:p>
            <a:pPr>
              <a:spcAft>
                <a:spcPts val="0"/>
              </a:spcAft>
              <a:buFontTx/>
              <a:buNone/>
            </a:pPr>
            <a:endParaRPr lang="nl-BE" dirty="0" smtClean="0"/>
          </a:p>
        </p:txBody>
      </p:sp>
      <p:pic>
        <p:nvPicPr>
          <p:cNvPr id="2" name="Afbeelding 1"/>
          <p:cNvPicPr>
            <a:picLocks noChangeAspect="1"/>
          </p:cNvPicPr>
          <p:nvPr/>
        </p:nvPicPr>
        <p:blipFill rotWithShape="1">
          <a:blip r:embed="rId3" cstate="print">
            <a:extLst>
              <a:ext uri="{28A0092B-C50C-407E-A947-70E740481C1C}">
                <a14:useLocalDpi xmlns:a14="http://schemas.microsoft.com/office/drawing/2010/main" val="0"/>
              </a:ext>
            </a:extLst>
          </a:blip>
          <a:srcRect l="907" t="4980" r="879" b="-7069"/>
          <a:stretch/>
        </p:blipFill>
        <p:spPr>
          <a:xfrm>
            <a:off x="5184638" y="1628800"/>
            <a:ext cx="3960441" cy="2952328"/>
          </a:xfrm>
          <a:prstGeom prst="rect">
            <a:avLst/>
          </a:prstGeom>
        </p:spPr>
      </p:pic>
      <p:pic>
        <p:nvPicPr>
          <p:cNvPr id="3" name="Afbeelding 2"/>
          <p:cNvPicPr>
            <a:picLocks noChangeAspect="1"/>
          </p:cNvPicPr>
          <p:nvPr/>
        </p:nvPicPr>
        <p:blipFill rotWithShape="1">
          <a:blip r:embed="rId4" cstate="print">
            <a:extLst>
              <a:ext uri="{28A0092B-C50C-407E-A947-70E740481C1C}">
                <a14:useLocalDpi xmlns:a14="http://schemas.microsoft.com/office/drawing/2010/main" val="0"/>
              </a:ext>
            </a:extLst>
          </a:blip>
          <a:srcRect l="924" r="-5484" b="8160"/>
          <a:stretch/>
        </p:blipFill>
        <p:spPr>
          <a:xfrm>
            <a:off x="5184638" y="3963446"/>
            <a:ext cx="4211898" cy="2434316"/>
          </a:xfrm>
          <a:prstGeom prst="rect">
            <a:avLst/>
          </a:prstGeom>
        </p:spPr>
      </p:pic>
      <p:cxnSp>
        <p:nvCxnSpPr>
          <p:cNvPr id="10" name="Rechte verbindingslijn 9"/>
          <p:cNvCxnSpPr/>
          <p:nvPr/>
        </p:nvCxnSpPr>
        <p:spPr>
          <a:xfrm>
            <a:off x="5184638" y="3963446"/>
            <a:ext cx="400546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2" descr="\\192.168.100.138\blackboxrevelation\EIP\visual identity\logo\logo EIP+EC\banner_EIP_ECverticaal.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948264" y="0"/>
            <a:ext cx="1728192" cy="2287312"/>
          </a:xfrm>
          <a:prstGeom prst="rect">
            <a:avLst/>
          </a:prstGeom>
          <a:noFill/>
          <a:effectLst>
            <a:outerShdw blurRad="63500" sx="102000" sy="102000" algn="ctr" rotWithShape="0">
              <a:prstClr val="black">
                <a:alpha val="40000"/>
              </a:prstClr>
            </a:outerShdw>
          </a:effectLst>
        </p:spPr>
      </p:pic>
      <p:pic>
        <p:nvPicPr>
          <p:cNvPr id="12" name="Picture 2" descr="\\192.168.100.138\blackboxrevelation\EIP\visual identity\logo\logo EIP+EC\banner_EIP_ECverticaal.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948264" y="6197769"/>
            <a:ext cx="1731253" cy="660231"/>
          </a:xfrm>
          <a:prstGeom prst="rect">
            <a:avLst/>
          </a:prstGeom>
          <a:noFill/>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8386422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chor="t"/>
          <a:lstStyle/>
          <a:p>
            <a:pPr marL="3175" eaLnBrk="1" hangingPunct="1"/>
            <a:r>
              <a:rPr lang="en-GB" dirty="0" smtClean="0"/>
              <a:t/>
            </a:r>
            <a:br>
              <a:rPr lang="en-GB" dirty="0" smtClean="0"/>
            </a:br>
            <a:r>
              <a:rPr lang="en-GB" dirty="0" smtClean="0"/>
              <a:t>Means to implement the EIP-AGRI</a:t>
            </a:r>
          </a:p>
        </p:txBody>
      </p:sp>
      <p:sp>
        <p:nvSpPr>
          <p:cNvPr id="94211" name="Rectangle 3"/>
          <p:cNvSpPr>
            <a:spLocks noGrp="1" noChangeArrowheads="1"/>
          </p:cNvSpPr>
          <p:nvPr>
            <p:ph idx="1"/>
          </p:nvPr>
        </p:nvSpPr>
        <p:spPr>
          <a:xfrm>
            <a:off x="611560" y="1844824"/>
            <a:ext cx="8075240" cy="4353347"/>
          </a:xfrm>
          <a:extLst/>
        </p:spPr>
        <p:txBody>
          <a:bodyPr/>
          <a:lstStyle/>
          <a:p>
            <a:pPr marL="0" indent="0" eaLnBrk="1" hangingPunct="1">
              <a:lnSpc>
                <a:spcPct val="90000"/>
              </a:lnSpc>
              <a:spcBef>
                <a:spcPts val="3000"/>
              </a:spcBef>
              <a:spcAft>
                <a:spcPts val="1800"/>
              </a:spcAft>
              <a:buFontTx/>
              <a:buNone/>
              <a:defRPr/>
            </a:pPr>
            <a:r>
              <a:rPr lang="en-GB" sz="2400" dirty="0" smtClean="0"/>
              <a:t>Rural Development Programmes</a:t>
            </a:r>
          </a:p>
          <a:p>
            <a:pPr marL="717550" lvl="1" indent="-342900" algn="just" eaLnBrk="1" hangingPunct="1">
              <a:lnSpc>
                <a:spcPct val="90000"/>
              </a:lnSpc>
              <a:spcBef>
                <a:spcPct val="0"/>
              </a:spcBef>
              <a:spcAft>
                <a:spcPts val="1200"/>
              </a:spcAft>
              <a:buClr>
                <a:srgbClr val="008080"/>
              </a:buClr>
              <a:buFont typeface="Arial" panose="020B0604020202020204" pitchFamily="34" charset="0"/>
              <a:buChar char="•"/>
              <a:defRPr/>
            </a:pPr>
            <a:r>
              <a:rPr lang="en-GB" sz="2400" dirty="0" smtClean="0"/>
              <a:t>Operational Groups</a:t>
            </a:r>
          </a:p>
          <a:p>
            <a:pPr marL="717550" lvl="1" indent="-342900" algn="just" eaLnBrk="1" hangingPunct="1">
              <a:lnSpc>
                <a:spcPct val="90000"/>
              </a:lnSpc>
              <a:spcBef>
                <a:spcPct val="0"/>
              </a:spcBef>
              <a:spcAft>
                <a:spcPts val="1200"/>
              </a:spcAft>
              <a:buFont typeface="Arial" panose="020B0604020202020204" pitchFamily="34" charset="0"/>
              <a:buChar char="•"/>
              <a:defRPr/>
            </a:pPr>
            <a:r>
              <a:rPr lang="en-GB" sz="2400" dirty="0" smtClean="0"/>
              <a:t>project funding </a:t>
            </a:r>
          </a:p>
          <a:p>
            <a:pPr marL="717550" lvl="1" indent="-342900" algn="just" eaLnBrk="1" hangingPunct="1">
              <a:lnSpc>
                <a:spcPct val="90000"/>
              </a:lnSpc>
              <a:spcBef>
                <a:spcPct val="0"/>
              </a:spcBef>
              <a:spcAft>
                <a:spcPts val="1200"/>
              </a:spcAft>
              <a:buFont typeface="Arial" panose="020B0604020202020204" pitchFamily="34" charset="0"/>
              <a:buChar char="•"/>
              <a:defRPr/>
            </a:pPr>
            <a:r>
              <a:rPr lang="en-GB" sz="2400" dirty="0" smtClean="0"/>
              <a:t>innovation support services</a:t>
            </a:r>
          </a:p>
          <a:p>
            <a:pPr marL="0" indent="0">
              <a:lnSpc>
                <a:spcPct val="90000"/>
              </a:lnSpc>
              <a:spcBef>
                <a:spcPct val="0"/>
              </a:spcBef>
              <a:spcAft>
                <a:spcPts val="1200"/>
              </a:spcAft>
              <a:buClr>
                <a:schemeClr val="bg1"/>
              </a:buClr>
              <a:buNone/>
              <a:defRPr/>
            </a:pPr>
            <a:r>
              <a:rPr lang="en-GB" sz="2400" dirty="0" smtClean="0"/>
              <a:t>European Union Research Policy - Horizon 2020</a:t>
            </a:r>
          </a:p>
          <a:p>
            <a:pPr marL="717550" lvl="1" indent="-342900">
              <a:lnSpc>
                <a:spcPct val="90000"/>
              </a:lnSpc>
              <a:spcBef>
                <a:spcPct val="0"/>
              </a:spcBef>
              <a:spcAft>
                <a:spcPts val="1200"/>
              </a:spcAft>
              <a:buFont typeface="Arial" panose="020B0604020202020204" pitchFamily="34" charset="0"/>
              <a:buChar char="•"/>
              <a:defRPr/>
            </a:pPr>
            <a:r>
              <a:rPr lang="en-GB" sz="2400" dirty="0" smtClean="0"/>
              <a:t>research projects involving on-farm experiments</a:t>
            </a:r>
          </a:p>
          <a:p>
            <a:pPr marL="717550" lvl="1" indent="-342900">
              <a:lnSpc>
                <a:spcPct val="90000"/>
              </a:lnSpc>
              <a:spcBef>
                <a:spcPct val="0"/>
              </a:spcBef>
              <a:spcAft>
                <a:spcPts val="1200"/>
              </a:spcAft>
              <a:buFont typeface="Arial" panose="020B0604020202020204" pitchFamily="34" charset="0"/>
              <a:buChar char="•"/>
              <a:defRPr/>
            </a:pPr>
            <a:r>
              <a:rPr lang="en-GB" sz="2400" dirty="0" smtClean="0"/>
              <a:t>multi-actor projects and thematic networks</a:t>
            </a:r>
          </a:p>
          <a:p>
            <a:pPr marL="822325" lvl="1" algn="just" eaLnBrk="1" hangingPunct="1">
              <a:lnSpc>
                <a:spcPct val="90000"/>
              </a:lnSpc>
              <a:spcBef>
                <a:spcPct val="0"/>
              </a:spcBef>
              <a:spcAft>
                <a:spcPts val="1200"/>
              </a:spcAft>
              <a:buClr>
                <a:schemeClr val="tx1"/>
              </a:buClr>
              <a:buFont typeface="Arial" panose="020B0604020202020204" pitchFamily="34" charset="0"/>
              <a:buChar char="•"/>
              <a:defRPr/>
            </a:pPr>
            <a:endParaRPr lang="en-GB" dirty="0" smtClean="0">
              <a:solidFill>
                <a:srgbClr val="003366"/>
              </a:solidFill>
            </a:endParaRPr>
          </a:p>
        </p:txBody>
      </p:sp>
    </p:spTree>
    <p:extLst>
      <p:ext uri="{BB962C8B-B14F-4D97-AF65-F5344CB8AC3E}">
        <p14:creationId xmlns:p14="http://schemas.microsoft.com/office/powerpoint/2010/main" val="10339953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92.168.100.138\blackboxrevelation\EIP\visual identity\toepassingen\ppt\eva\OG ETC 1-01.png"/>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9525" y="1628961"/>
            <a:ext cx="9144000" cy="4850335"/>
          </a:xfrm>
          <a:prstGeom prst="rect">
            <a:avLst/>
          </a:prstGeom>
          <a:noFill/>
        </p:spPr>
      </p:pic>
      <p:sp>
        <p:nvSpPr>
          <p:cNvPr id="2" name="Titel 1"/>
          <p:cNvSpPr>
            <a:spLocks noGrp="1"/>
          </p:cNvSpPr>
          <p:nvPr>
            <p:ph type="ctrTitle"/>
          </p:nvPr>
        </p:nvSpPr>
        <p:spPr>
          <a:xfrm>
            <a:off x="443433" y="390948"/>
            <a:ext cx="7772400" cy="936103"/>
          </a:xfrm>
        </p:spPr>
        <p:txBody>
          <a:bodyPr>
            <a:normAutofit/>
          </a:bodyPr>
          <a:lstStyle/>
          <a:p>
            <a:pPr algn="l"/>
            <a:r>
              <a:rPr lang="en-US" altLang="en-US" sz="2400" b="1" dirty="0" smtClean="0"/>
              <a:t>EIP-AGRI </a:t>
            </a:r>
            <a:r>
              <a:rPr lang="en-US" altLang="en-US" sz="2400" dirty="0" smtClean="0"/>
              <a:t>connects all actors within </a:t>
            </a:r>
            <a:r>
              <a:rPr lang="et-EE" altLang="en-US" sz="2400" dirty="0" smtClean="0"/>
              <a:t>                   </a:t>
            </a:r>
            <a:r>
              <a:rPr lang="en-US" altLang="en-US" sz="2400" dirty="0" smtClean="0"/>
              <a:t>the </a:t>
            </a:r>
            <a:r>
              <a:rPr lang="et-EE" altLang="en-US" sz="2400" dirty="0" smtClean="0"/>
              <a:t>EIP-AGRI N</a:t>
            </a:r>
            <a:r>
              <a:rPr lang="en-US" altLang="en-US" sz="2400" dirty="0" err="1" smtClean="0"/>
              <a:t>etwork</a:t>
            </a:r>
            <a:endParaRPr lang="nl-BE" sz="2400" b="1" dirty="0"/>
          </a:p>
        </p:txBody>
      </p:sp>
      <p:pic>
        <p:nvPicPr>
          <p:cNvPr id="10" name="Picture 4" descr="C:\Users\Jusbox\Desktop\streepjes-01.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1522884"/>
            <a:ext cx="9144000" cy="216024"/>
          </a:xfrm>
          <a:prstGeom prst="rect">
            <a:avLst/>
          </a:prstGeom>
          <a:noFill/>
        </p:spPr>
      </p:pic>
      <p:pic>
        <p:nvPicPr>
          <p:cNvPr id="5" name="Picture 2" descr="\\192.168.100.138\blackboxrevelation\EIP\visual identity\logo\logo EIP+EC\banner_EIP_ECverticaal.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948264" y="0"/>
            <a:ext cx="1728192" cy="2287312"/>
          </a:xfrm>
          <a:prstGeom prst="rect">
            <a:avLst/>
          </a:prstGeom>
          <a:noFill/>
          <a:effectLst>
            <a:outerShdw blurRad="63500" sx="102000" sy="102000" algn="ctr" rotWithShape="0">
              <a:prstClr val="black">
                <a:alpha val="40000"/>
              </a:prstClr>
            </a:outerShdw>
          </a:effectLst>
        </p:spPr>
      </p:pic>
      <p:pic>
        <p:nvPicPr>
          <p:cNvPr id="1028" name="Picture 4" descr="C:\Users\Jusbox\Desktop\streepjes-01.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937" y="6333703"/>
            <a:ext cx="9144000" cy="216024"/>
          </a:xfrm>
          <a:prstGeom prst="rect">
            <a:avLst/>
          </a:prstGeom>
          <a:noFill/>
        </p:spPr>
      </p:pic>
      <p:pic>
        <p:nvPicPr>
          <p:cNvPr id="1026" name="Picture 2" descr="\\192.168.100.138\blackboxrevelation\EIP\visual identity\logo\logo EIP+EC\banner_EIP_ECverticaal.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948264" y="6197769"/>
            <a:ext cx="1731253" cy="660231"/>
          </a:xfrm>
          <a:prstGeom prst="rect">
            <a:avLst/>
          </a:prstGeom>
          <a:noFill/>
          <a:effectLst>
            <a:outerShdw blurRad="63500" sx="102000" sy="102000" algn="ctr" rotWithShape="0">
              <a:prstClr val="black">
                <a:alpha val="40000"/>
              </a:prstClr>
            </a:outerShdw>
          </a:effectLst>
        </p:spPr>
      </p:pic>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hoek 8"/>
          <p:cNvSpPr/>
          <p:nvPr/>
        </p:nvSpPr>
        <p:spPr>
          <a:xfrm>
            <a:off x="0" y="1628800"/>
            <a:ext cx="9144000" cy="4824536"/>
          </a:xfrm>
          <a:prstGeom prst="rect">
            <a:avLst/>
          </a:prstGeom>
          <a:solidFill>
            <a:srgbClr val="BBD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nl-BE">
              <a:solidFill>
                <a:prstClr val="white"/>
              </a:solidFill>
            </a:endParaRPr>
          </a:p>
        </p:txBody>
      </p:sp>
      <p:pic>
        <p:nvPicPr>
          <p:cNvPr id="20"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5138452" y="1635748"/>
            <a:ext cx="4417530" cy="2945379"/>
          </a:xfrm>
          <a:prstGeom prst="rect">
            <a:avLst/>
          </a:prstGeom>
          <a:noFill/>
          <a:ln w="9525">
            <a:noFill/>
            <a:miter lim="800000"/>
            <a:headEnd/>
            <a:tailEnd/>
          </a:ln>
        </p:spPr>
      </p:pic>
      <p:pic>
        <p:nvPicPr>
          <p:cNvPr id="19" name="Picture 1"/>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148063" y="4581128"/>
            <a:ext cx="2137335" cy="1919213"/>
          </a:xfrm>
          <a:prstGeom prst="rect">
            <a:avLst/>
          </a:prstGeom>
          <a:noFill/>
          <a:ln w="9525">
            <a:noFill/>
            <a:miter lim="800000"/>
            <a:headEnd/>
            <a:tailEnd/>
          </a:ln>
        </p:spPr>
      </p:pic>
      <p:pic>
        <p:nvPicPr>
          <p:cNvPr id="22" name="Picture 4"/>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289254" y="4581128"/>
            <a:ext cx="1854746" cy="1872208"/>
          </a:xfrm>
          <a:prstGeom prst="rect">
            <a:avLst/>
          </a:prstGeom>
          <a:noFill/>
          <a:ln w="9525">
            <a:noFill/>
            <a:miter lim="800000"/>
            <a:headEnd/>
            <a:tailEnd/>
          </a:ln>
        </p:spPr>
      </p:pic>
      <p:sp>
        <p:nvSpPr>
          <p:cNvPr id="2" name="Titel 1"/>
          <p:cNvSpPr>
            <a:spLocks noGrp="1"/>
          </p:cNvSpPr>
          <p:nvPr>
            <p:ph type="ctrTitle"/>
          </p:nvPr>
        </p:nvSpPr>
        <p:spPr>
          <a:xfrm>
            <a:off x="443433" y="390948"/>
            <a:ext cx="7772400" cy="936103"/>
          </a:xfrm>
        </p:spPr>
        <p:txBody>
          <a:bodyPr>
            <a:noAutofit/>
          </a:bodyPr>
          <a:lstStyle/>
          <a:p>
            <a:pPr algn="l"/>
            <a:r>
              <a:rPr lang="en-US" altLang="en-US" sz="2400" b="1" dirty="0" smtClean="0">
                <a:latin typeface="Tahoma" panose="020B0604030504040204" pitchFamily="34" charset="0"/>
                <a:ea typeface="Tahoma" panose="020B0604030504040204" pitchFamily="34" charset="0"/>
                <a:cs typeface="Tahoma" panose="020B0604030504040204" pitchFamily="34" charset="0"/>
              </a:rPr>
              <a:t>EIP-AGRI Focus Groups</a:t>
            </a:r>
            <a:br>
              <a:rPr lang="en-US" altLang="en-US" sz="2400" b="1" dirty="0" smtClean="0">
                <a:latin typeface="Tahoma" panose="020B0604030504040204" pitchFamily="34" charset="0"/>
                <a:ea typeface="Tahoma" panose="020B0604030504040204" pitchFamily="34" charset="0"/>
                <a:cs typeface="Tahoma" panose="020B0604030504040204" pitchFamily="34" charset="0"/>
              </a:rPr>
            </a:br>
            <a:r>
              <a:rPr lang="en-US" altLang="en-US" sz="2400" b="1" dirty="0" smtClean="0">
                <a:latin typeface="Tahoma" panose="020B0604030504040204" pitchFamily="34" charset="0"/>
                <a:ea typeface="Tahoma" panose="020B0604030504040204" pitchFamily="34" charset="0"/>
                <a:cs typeface="Tahoma" panose="020B0604030504040204" pitchFamily="34" charset="0"/>
              </a:rPr>
              <a:t>tackling agricultural challenges</a:t>
            </a:r>
            <a:endParaRPr lang="nl-BE" sz="2400" b="1" dirty="0">
              <a:latin typeface="Tahoma" panose="020B0604030504040204" pitchFamily="34" charset="0"/>
              <a:ea typeface="Tahoma" panose="020B0604030504040204" pitchFamily="34" charset="0"/>
              <a:cs typeface="Tahoma" panose="020B0604030504040204" pitchFamily="34" charset="0"/>
            </a:endParaRPr>
          </a:p>
        </p:txBody>
      </p:sp>
      <p:pic>
        <p:nvPicPr>
          <p:cNvPr id="10" name="Picture 4" descr="C:\Users\Jusbox\Desktop\streepjes-01.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0" y="1522884"/>
            <a:ext cx="9144000" cy="216024"/>
          </a:xfrm>
          <a:prstGeom prst="rect">
            <a:avLst/>
          </a:prstGeom>
          <a:noFill/>
        </p:spPr>
      </p:pic>
      <p:pic>
        <p:nvPicPr>
          <p:cNvPr id="1028" name="Picture 4" descr="C:\Users\Jusbox\Desktop\streepjes-01.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937" y="6333703"/>
            <a:ext cx="9144000" cy="216024"/>
          </a:xfrm>
          <a:prstGeom prst="rect">
            <a:avLst/>
          </a:prstGeom>
          <a:noFill/>
        </p:spPr>
      </p:pic>
      <p:sp>
        <p:nvSpPr>
          <p:cNvPr id="12" name="Tekstvak 11"/>
          <p:cNvSpPr txBox="1"/>
          <p:nvPr/>
        </p:nvSpPr>
        <p:spPr>
          <a:xfrm>
            <a:off x="419919" y="2153176"/>
            <a:ext cx="4683125" cy="4247317"/>
          </a:xfrm>
          <a:prstGeom prst="rect">
            <a:avLst/>
          </a:prstGeom>
          <a:noFill/>
        </p:spPr>
        <p:txBody>
          <a:bodyPr wrap="square" rtlCol="0">
            <a:spAutoFit/>
          </a:bodyPr>
          <a:lstStyle/>
          <a:p>
            <a:pPr marL="342900" indent="-342900" eaLnBrk="1" fontAlgn="auto" hangingPunct="1">
              <a:spcBef>
                <a:spcPts val="0"/>
              </a:spcBef>
              <a:spcAft>
                <a:spcPts val="600"/>
              </a:spcAft>
              <a:buFont typeface="Arial" panose="020B0604020202020204" pitchFamily="34" charset="0"/>
              <a:buChar char="•"/>
              <a:defRPr/>
            </a:pPr>
            <a:r>
              <a:rPr lang="en-US" sz="2400" dirty="0">
                <a:solidFill>
                  <a:srgbClr val="008080"/>
                </a:solidFill>
                <a:latin typeface="Tahoma" panose="020B0604030504040204" pitchFamily="34" charset="0"/>
                <a:ea typeface="Tahoma" panose="020B0604030504040204" pitchFamily="34" charset="0"/>
                <a:cs typeface="Tahoma" panose="020B0604030504040204" pitchFamily="34" charset="0"/>
              </a:rPr>
              <a:t>Open calls for interest of </a:t>
            </a:r>
            <a:r>
              <a:rPr lang="en-US" sz="2400" dirty="0" smtClean="0">
                <a:solidFill>
                  <a:srgbClr val="008080"/>
                </a:solidFill>
                <a:latin typeface="Tahoma" panose="020B0604030504040204" pitchFamily="34" charset="0"/>
                <a:ea typeface="Tahoma" panose="020B0604030504040204" pitchFamily="34" charset="0"/>
                <a:cs typeface="Tahoma" panose="020B0604030504040204" pitchFamily="34" charset="0"/>
              </a:rPr>
              <a:t>participation</a:t>
            </a:r>
          </a:p>
          <a:p>
            <a:pPr marL="342900" indent="-342900" eaLnBrk="1" fontAlgn="auto" hangingPunct="1">
              <a:spcBef>
                <a:spcPts val="0"/>
              </a:spcBef>
              <a:spcAft>
                <a:spcPts val="600"/>
              </a:spcAft>
              <a:buFont typeface="Arial" panose="020B0604020202020204" pitchFamily="34" charset="0"/>
              <a:buChar char="•"/>
              <a:defRPr/>
            </a:pPr>
            <a:r>
              <a:rPr lang="en-US" sz="2400" dirty="0" smtClean="0">
                <a:solidFill>
                  <a:srgbClr val="008080"/>
                </a:solidFill>
                <a:latin typeface="Tahoma" panose="020B0604030504040204" pitchFamily="34" charset="0"/>
                <a:ea typeface="Tahoma" panose="020B0604030504040204" pitchFamily="34" charset="0"/>
                <a:cs typeface="Tahoma" panose="020B0604030504040204" pitchFamily="34" charset="0"/>
              </a:rPr>
              <a:t>20 </a:t>
            </a:r>
            <a:r>
              <a:rPr lang="en-US" sz="2400" dirty="0">
                <a:solidFill>
                  <a:srgbClr val="008080"/>
                </a:solidFill>
                <a:latin typeface="Tahoma" panose="020B0604030504040204" pitchFamily="34" charset="0"/>
                <a:ea typeface="Tahoma" panose="020B0604030504040204" pitchFamily="34" charset="0"/>
                <a:cs typeface="Tahoma" panose="020B0604030504040204" pitchFamily="34" charset="0"/>
              </a:rPr>
              <a:t>participants, </a:t>
            </a:r>
            <a:r>
              <a:rPr lang="en-US" sz="2400" dirty="0" smtClean="0">
                <a:solidFill>
                  <a:srgbClr val="008080"/>
                </a:solidFill>
                <a:latin typeface="Tahoma" panose="020B0604030504040204" pitchFamily="34" charset="0"/>
                <a:ea typeface="Tahoma" panose="020B0604030504040204" pitchFamily="34" charset="0"/>
                <a:cs typeface="Tahoma" panose="020B0604030504040204" pitchFamily="34" charset="0"/>
              </a:rPr>
              <a:t>different </a:t>
            </a:r>
            <a:r>
              <a:rPr lang="en-US" sz="2400" dirty="0">
                <a:solidFill>
                  <a:srgbClr val="008080"/>
                </a:solidFill>
                <a:latin typeface="Tahoma" panose="020B0604030504040204" pitchFamily="34" charset="0"/>
                <a:ea typeface="Tahoma" panose="020B0604030504040204" pitchFamily="34" charset="0"/>
                <a:cs typeface="Tahoma" panose="020B0604030504040204" pitchFamily="34" charset="0"/>
              </a:rPr>
              <a:t>types of </a:t>
            </a:r>
            <a:r>
              <a:rPr lang="en-US" sz="2400" dirty="0" smtClean="0">
                <a:solidFill>
                  <a:srgbClr val="008080"/>
                </a:solidFill>
                <a:latin typeface="Tahoma" panose="020B0604030504040204" pitchFamily="34" charset="0"/>
                <a:ea typeface="Tahoma" panose="020B0604030504040204" pitchFamily="34" charset="0"/>
                <a:cs typeface="Tahoma" panose="020B0604030504040204" pitchFamily="34" charset="0"/>
              </a:rPr>
              <a:t>actors</a:t>
            </a:r>
          </a:p>
          <a:p>
            <a:pPr marL="342900" indent="-342900" eaLnBrk="1" fontAlgn="auto" hangingPunct="1">
              <a:spcBef>
                <a:spcPts val="0"/>
              </a:spcBef>
              <a:spcAft>
                <a:spcPts val="600"/>
              </a:spcAft>
              <a:buFont typeface="Arial" panose="020B0604020202020204" pitchFamily="34" charset="0"/>
              <a:buChar char="•"/>
              <a:defRPr/>
            </a:pPr>
            <a:r>
              <a:rPr lang="en-US" sz="2400" dirty="0" smtClean="0">
                <a:solidFill>
                  <a:srgbClr val="008080"/>
                </a:solidFill>
                <a:latin typeface="Tahoma" panose="020B0604030504040204" pitchFamily="34" charset="0"/>
                <a:ea typeface="Tahoma" panose="020B0604030504040204" pitchFamily="34" charset="0"/>
                <a:cs typeface="Tahoma" panose="020B0604030504040204" pitchFamily="34" charset="0"/>
              </a:rPr>
              <a:t>Short </a:t>
            </a:r>
            <a:r>
              <a:rPr lang="en-US" sz="2400" dirty="0">
                <a:solidFill>
                  <a:srgbClr val="008080"/>
                </a:solidFill>
                <a:latin typeface="Tahoma" panose="020B0604030504040204" pitchFamily="34" charset="0"/>
                <a:ea typeface="Tahoma" panose="020B0604030504040204" pitchFamily="34" charset="0"/>
                <a:cs typeface="Tahoma" panose="020B0604030504040204" pitchFamily="34" charset="0"/>
              </a:rPr>
              <a:t>duration, focused</a:t>
            </a:r>
          </a:p>
          <a:p>
            <a:pPr marL="342900" indent="-342900" eaLnBrk="1" fontAlgn="auto" hangingPunct="1">
              <a:spcBef>
                <a:spcPts val="0"/>
              </a:spcBef>
              <a:spcAft>
                <a:spcPts val="600"/>
              </a:spcAft>
              <a:buFont typeface="Arial" panose="020B0604020202020204" pitchFamily="34" charset="0"/>
              <a:buChar char="•"/>
              <a:defRPr/>
            </a:pPr>
            <a:endParaRPr lang="nl-BE" sz="2400" dirty="0" smtClean="0">
              <a:solidFill>
                <a:srgbClr val="008080"/>
              </a:solidFill>
              <a:latin typeface="Tahoma" panose="020B0604030504040204" pitchFamily="34" charset="0"/>
              <a:ea typeface="Tahoma" panose="020B0604030504040204" pitchFamily="34" charset="0"/>
              <a:cs typeface="Tahoma" panose="020B0604030504040204" pitchFamily="34" charset="0"/>
            </a:endParaRPr>
          </a:p>
          <a:p>
            <a:pPr marL="342900" indent="-342900" eaLnBrk="1" fontAlgn="auto" hangingPunct="1">
              <a:spcBef>
                <a:spcPts val="0"/>
              </a:spcBef>
              <a:spcAft>
                <a:spcPts val="600"/>
              </a:spcAft>
              <a:buFont typeface="Arial" panose="020B0604020202020204" pitchFamily="34" charset="0"/>
              <a:buChar char="•"/>
              <a:defRPr/>
            </a:pPr>
            <a:r>
              <a:rPr lang="et-EE" sz="2400" dirty="0" smtClean="0">
                <a:solidFill>
                  <a:srgbClr val="008080"/>
                </a:solidFill>
                <a:latin typeface="Tahoma" panose="020B0604030504040204" pitchFamily="34" charset="0"/>
                <a:ea typeface="Tahoma" panose="020B0604030504040204" pitchFamily="34" charset="0"/>
                <a:cs typeface="Tahoma" panose="020B0604030504040204" pitchFamily="34" charset="0"/>
              </a:rPr>
              <a:t>I</a:t>
            </a:r>
            <a:r>
              <a:rPr lang="en-US" sz="2400" dirty="0" err="1" smtClean="0">
                <a:solidFill>
                  <a:srgbClr val="008080"/>
                </a:solidFill>
                <a:latin typeface="Tahoma" panose="020B0604030504040204" pitchFamily="34" charset="0"/>
                <a:ea typeface="Tahoma" panose="020B0604030504040204" pitchFamily="34" charset="0"/>
                <a:cs typeface="Tahoma" panose="020B0604030504040204" pitchFamily="34" charset="0"/>
              </a:rPr>
              <a:t>nspiration</a:t>
            </a:r>
            <a:r>
              <a:rPr lang="en-US" sz="2400" dirty="0" smtClean="0">
                <a:solidFill>
                  <a:srgbClr val="008080"/>
                </a:solidFill>
                <a:latin typeface="Tahoma" panose="020B0604030504040204" pitchFamily="34" charset="0"/>
                <a:ea typeface="Tahoma" panose="020B0604030504040204" pitchFamily="34" charset="0"/>
                <a:cs typeface="Tahoma" panose="020B0604030504040204" pitchFamily="34" charset="0"/>
              </a:rPr>
              <a:t> </a:t>
            </a:r>
            <a:r>
              <a:rPr lang="en-US" sz="2400" dirty="0">
                <a:solidFill>
                  <a:srgbClr val="008080"/>
                </a:solidFill>
                <a:latin typeface="Tahoma" panose="020B0604030504040204" pitchFamily="34" charset="0"/>
                <a:ea typeface="Tahoma" panose="020B0604030504040204" pitchFamily="34" charset="0"/>
                <a:cs typeface="Tahoma" panose="020B0604030504040204" pitchFamily="34" charset="0"/>
              </a:rPr>
              <a:t>to set up Operational </a:t>
            </a:r>
            <a:r>
              <a:rPr lang="en-US" sz="2400" dirty="0" smtClean="0">
                <a:solidFill>
                  <a:srgbClr val="008080"/>
                </a:solidFill>
                <a:latin typeface="Tahoma" panose="020B0604030504040204" pitchFamily="34" charset="0"/>
                <a:ea typeface="Tahoma" panose="020B0604030504040204" pitchFamily="34" charset="0"/>
                <a:cs typeface="Tahoma" panose="020B0604030504040204" pitchFamily="34" charset="0"/>
              </a:rPr>
              <a:t>Groups</a:t>
            </a:r>
          </a:p>
          <a:p>
            <a:pPr marL="342900" indent="-342900" eaLnBrk="1" fontAlgn="auto" hangingPunct="1">
              <a:spcBef>
                <a:spcPts val="0"/>
              </a:spcBef>
              <a:spcAft>
                <a:spcPts val="600"/>
              </a:spcAft>
              <a:buFont typeface="Arial" panose="020B0604020202020204" pitchFamily="34" charset="0"/>
              <a:buChar char="•"/>
              <a:defRPr/>
            </a:pPr>
            <a:r>
              <a:rPr lang="en-US" sz="2400" dirty="0" smtClean="0">
                <a:solidFill>
                  <a:srgbClr val="008080"/>
                </a:solidFill>
                <a:latin typeface="Tahoma" panose="020B0604030504040204" pitchFamily="34" charset="0"/>
                <a:ea typeface="Tahoma" panose="020B0604030504040204" pitchFamily="34" charset="0"/>
                <a:cs typeface="Tahoma" panose="020B0604030504040204" pitchFamily="34" charset="0"/>
              </a:rPr>
              <a:t>Practical solutions</a:t>
            </a:r>
          </a:p>
          <a:p>
            <a:pPr marL="342900" indent="-342900" eaLnBrk="1" fontAlgn="auto" hangingPunct="1">
              <a:spcBef>
                <a:spcPts val="0"/>
              </a:spcBef>
              <a:spcAft>
                <a:spcPts val="600"/>
              </a:spcAft>
              <a:buFont typeface="Arial" panose="020B0604020202020204" pitchFamily="34" charset="0"/>
              <a:buChar char="•"/>
              <a:defRPr/>
            </a:pPr>
            <a:r>
              <a:rPr lang="en-US" sz="2400" dirty="0" smtClean="0">
                <a:solidFill>
                  <a:srgbClr val="008080"/>
                </a:solidFill>
                <a:latin typeface="Tahoma" panose="020B0604030504040204" pitchFamily="34" charset="0"/>
                <a:ea typeface="Tahoma" panose="020B0604030504040204" pitchFamily="34" charset="0"/>
                <a:cs typeface="Tahoma" panose="020B0604030504040204" pitchFamily="34" charset="0"/>
              </a:rPr>
              <a:t>Research needs</a:t>
            </a:r>
            <a:endParaRPr lang="en-US" sz="2400" dirty="0">
              <a:solidFill>
                <a:srgbClr val="008080"/>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2" descr="\\192.168.100.138\blackboxrevelation\EIP\visual identity\logo\logo EIP+EC\banner_EIP_ECverticaal.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948264" y="0"/>
            <a:ext cx="1728192" cy="2287312"/>
          </a:xfrm>
          <a:prstGeom prst="rect">
            <a:avLst/>
          </a:prstGeom>
          <a:noFill/>
          <a:effectLst>
            <a:outerShdw blurRad="63500" sx="102000" sy="102000" algn="ctr" rotWithShape="0">
              <a:prstClr val="black">
                <a:alpha val="40000"/>
              </a:prstClr>
            </a:outerShdw>
          </a:effectLst>
        </p:spPr>
      </p:pic>
      <p:cxnSp>
        <p:nvCxnSpPr>
          <p:cNvPr id="24" name="Rechte verbindingslijn 23"/>
          <p:cNvCxnSpPr/>
          <p:nvPr/>
        </p:nvCxnSpPr>
        <p:spPr>
          <a:xfrm>
            <a:off x="7298779" y="4581128"/>
            <a:ext cx="0" cy="1800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p:cNvCxnSpPr/>
          <p:nvPr/>
        </p:nvCxnSpPr>
        <p:spPr>
          <a:xfrm>
            <a:off x="5138539" y="4581128"/>
            <a:ext cx="400546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026" name="Picture 2" descr="\\192.168.100.138\blackboxrevelation\EIP\visual identity\logo\logo EIP+EC\banner_EIP_ECverticaal.jp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948264" y="6197769"/>
            <a:ext cx="1731253" cy="660231"/>
          </a:xfrm>
          <a:prstGeom prst="rect">
            <a:avLst/>
          </a:prstGeom>
          <a:noFill/>
          <a:effectLst>
            <a:outerShdw blurRad="63500" sx="102000" sy="102000" algn="ctr" rotWithShape="0">
              <a:prstClr val="black">
                <a:alpha val="40000"/>
              </a:prstClr>
            </a:outerShdw>
          </a:effectLst>
        </p:spPr>
      </p:pic>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hoek 8"/>
          <p:cNvSpPr/>
          <p:nvPr/>
        </p:nvSpPr>
        <p:spPr>
          <a:xfrm>
            <a:off x="0" y="1628800"/>
            <a:ext cx="9144000" cy="4824536"/>
          </a:xfrm>
          <a:prstGeom prst="rect">
            <a:avLst/>
          </a:prstGeom>
          <a:solidFill>
            <a:srgbClr val="BBD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nl-BE">
              <a:solidFill>
                <a:prstClr val="white"/>
              </a:solidFill>
            </a:endParaRPr>
          </a:p>
        </p:txBody>
      </p:sp>
      <p:pic>
        <p:nvPicPr>
          <p:cNvPr id="20"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5134682" y="1695470"/>
            <a:ext cx="4333861" cy="2889240"/>
          </a:xfrm>
          <a:prstGeom prst="rect">
            <a:avLst/>
          </a:prstGeom>
          <a:noFill/>
          <a:ln w="9525">
            <a:noFill/>
            <a:miter lim="800000"/>
            <a:headEnd/>
            <a:tailEnd/>
          </a:ln>
        </p:spPr>
      </p:pic>
      <p:pic>
        <p:nvPicPr>
          <p:cNvPr id="19" name="Picture 1"/>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148063" y="4581128"/>
            <a:ext cx="2137335" cy="1919213"/>
          </a:xfrm>
          <a:prstGeom prst="rect">
            <a:avLst/>
          </a:prstGeom>
          <a:noFill/>
          <a:ln w="9525">
            <a:noFill/>
            <a:miter lim="800000"/>
            <a:headEnd/>
            <a:tailEnd/>
          </a:ln>
        </p:spPr>
      </p:pic>
      <p:pic>
        <p:nvPicPr>
          <p:cNvPr id="22" name="Picture 4"/>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289254" y="4581128"/>
            <a:ext cx="1854746" cy="1872208"/>
          </a:xfrm>
          <a:prstGeom prst="rect">
            <a:avLst/>
          </a:prstGeom>
          <a:noFill/>
          <a:ln w="9525">
            <a:noFill/>
            <a:miter lim="800000"/>
            <a:headEnd/>
            <a:tailEnd/>
          </a:ln>
        </p:spPr>
      </p:pic>
      <p:sp>
        <p:nvSpPr>
          <p:cNvPr id="2" name="Titel 1"/>
          <p:cNvSpPr>
            <a:spLocks noGrp="1"/>
          </p:cNvSpPr>
          <p:nvPr>
            <p:ph type="ctrTitle"/>
          </p:nvPr>
        </p:nvSpPr>
        <p:spPr>
          <a:xfrm>
            <a:off x="443433" y="390948"/>
            <a:ext cx="7772400" cy="936103"/>
          </a:xfrm>
        </p:spPr>
        <p:txBody>
          <a:bodyPr>
            <a:noAutofit/>
          </a:bodyPr>
          <a:lstStyle/>
          <a:p>
            <a:pPr algn="l"/>
            <a:r>
              <a:rPr lang="en-US" altLang="en-US" sz="2400" b="1" dirty="0" smtClean="0">
                <a:latin typeface="Tahoma" panose="020B0604030504040204" pitchFamily="34" charset="0"/>
                <a:ea typeface="Tahoma" panose="020B0604030504040204" pitchFamily="34" charset="0"/>
                <a:cs typeface="Tahoma" panose="020B0604030504040204" pitchFamily="34" charset="0"/>
              </a:rPr>
              <a:t>EIP-AGRI Focus Groups</a:t>
            </a:r>
            <a:br>
              <a:rPr lang="en-US" altLang="en-US" sz="2400" b="1" dirty="0" smtClean="0">
                <a:latin typeface="Tahoma" panose="020B0604030504040204" pitchFamily="34" charset="0"/>
                <a:ea typeface="Tahoma" panose="020B0604030504040204" pitchFamily="34" charset="0"/>
                <a:cs typeface="Tahoma" panose="020B0604030504040204" pitchFamily="34" charset="0"/>
              </a:rPr>
            </a:br>
            <a:r>
              <a:rPr lang="en-US" altLang="en-US" sz="2400" b="1" dirty="0" smtClean="0">
                <a:latin typeface="Tahoma" panose="020B0604030504040204" pitchFamily="34" charset="0"/>
                <a:ea typeface="Tahoma" panose="020B0604030504040204" pitchFamily="34" charset="0"/>
                <a:cs typeface="Tahoma" panose="020B0604030504040204" pitchFamily="34" charset="0"/>
              </a:rPr>
              <a:t>tackling agricultural challenges</a:t>
            </a:r>
            <a:endParaRPr lang="nl-BE" sz="2400" b="1" dirty="0">
              <a:latin typeface="Tahoma" panose="020B0604030504040204" pitchFamily="34" charset="0"/>
              <a:ea typeface="Tahoma" panose="020B0604030504040204" pitchFamily="34" charset="0"/>
              <a:cs typeface="Tahoma" panose="020B0604030504040204" pitchFamily="34" charset="0"/>
            </a:endParaRPr>
          </a:p>
        </p:txBody>
      </p:sp>
      <p:pic>
        <p:nvPicPr>
          <p:cNvPr id="10" name="Picture 4" descr="C:\Users\Jusbox\Desktop\streepjes-01.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0" y="1522884"/>
            <a:ext cx="9144000" cy="216024"/>
          </a:xfrm>
          <a:prstGeom prst="rect">
            <a:avLst/>
          </a:prstGeom>
          <a:noFill/>
        </p:spPr>
      </p:pic>
      <p:pic>
        <p:nvPicPr>
          <p:cNvPr id="1028" name="Picture 4" descr="C:\Users\Jusbox\Desktop\streepjes-01.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937" y="6333703"/>
            <a:ext cx="9144000" cy="216024"/>
          </a:xfrm>
          <a:prstGeom prst="rect">
            <a:avLst/>
          </a:prstGeom>
          <a:noFill/>
        </p:spPr>
      </p:pic>
      <p:sp>
        <p:nvSpPr>
          <p:cNvPr id="12" name="Tekstvak 11"/>
          <p:cNvSpPr txBox="1"/>
          <p:nvPr/>
        </p:nvSpPr>
        <p:spPr>
          <a:xfrm>
            <a:off x="419919" y="1700808"/>
            <a:ext cx="4683125" cy="4154984"/>
          </a:xfrm>
          <a:prstGeom prst="rect">
            <a:avLst/>
          </a:prstGeom>
          <a:noFill/>
        </p:spPr>
        <p:txBody>
          <a:bodyPr wrap="square" rtlCol="0">
            <a:spAutoFit/>
          </a:bodyPr>
          <a:lstStyle/>
          <a:p>
            <a:pPr marL="342900" indent="-342900" eaLnBrk="1" fontAlgn="auto" hangingPunct="1">
              <a:spcBef>
                <a:spcPts val="0"/>
              </a:spcBef>
              <a:spcAft>
                <a:spcPts val="0"/>
              </a:spcAft>
              <a:buFont typeface="Arial" panose="020B0604020202020204" pitchFamily="34" charset="0"/>
              <a:buChar char="•"/>
              <a:defRPr/>
            </a:pPr>
            <a:r>
              <a:rPr lang="en-US" sz="2400" b="1" dirty="0" smtClean="0">
                <a:solidFill>
                  <a:srgbClr val="008080"/>
                </a:solidFill>
                <a:latin typeface="Tahoma" panose="020B0604030504040204" pitchFamily="34" charset="0"/>
                <a:ea typeface="Tahoma" panose="020B0604030504040204" pitchFamily="34" charset="0"/>
                <a:cs typeface="Tahoma" panose="020B0604030504040204" pitchFamily="34" charset="0"/>
              </a:rPr>
              <a:t>Organic Farming</a:t>
            </a:r>
          </a:p>
          <a:p>
            <a:pPr marL="342900" indent="-342900" eaLnBrk="1" fontAlgn="auto" hangingPunct="1">
              <a:spcBef>
                <a:spcPts val="0"/>
              </a:spcBef>
              <a:spcAft>
                <a:spcPts val="0"/>
              </a:spcAft>
              <a:buFont typeface="Arial" panose="020B0604020202020204" pitchFamily="34" charset="0"/>
              <a:buChar char="•"/>
              <a:defRPr/>
            </a:pPr>
            <a:r>
              <a:rPr lang="en-US" sz="2400" dirty="0" smtClean="0">
                <a:solidFill>
                  <a:srgbClr val="008080"/>
                </a:solidFill>
                <a:latin typeface="Tahoma" panose="020B0604030504040204" pitchFamily="34" charset="0"/>
                <a:ea typeface="Tahoma" panose="020B0604030504040204" pitchFamily="34" charset="0"/>
                <a:cs typeface="Tahoma" panose="020B0604030504040204" pitchFamily="34" charset="0"/>
              </a:rPr>
              <a:t>Protein Crops</a:t>
            </a:r>
          </a:p>
          <a:p>
            <a:pPr marL="342900" indent="-342900" eaLnBrk="1" fontAlgn="auto" hangingPunct="1">
              <a:spcBef>
                <a:spcPts val="0"/>
              </a:spcBef>
              <a:spcAft>
                <a:spcPts val="0"/>
              </a:spcAft>
              <a:buFont typeface="Arial" panose="020B0604020202020204" pitchFamily="34" charset="0"/>
              <a:buChar char="•"/>
              <a:defRPr/>
            </a:pPr>
            <a:r>
              <a:rPr lang="en-US" sz="2400" dirty="0" smtClean="0">
                <a:solidFill>
                  <a:srgbClr val="008080"/>
                </a:solidFill>
                <a:latin typeface="Tahoma" panose="020B0604030504040204" pitchFamily="34" charset="0"/>
                <a:ea typeface="Tahoma" panose="020B0604030504040204" pitchFamily="34" charset="0"/>
                <a:cs typeface="Tahoma" panose="020B0604030504040204" pitchFamily="34" charset="0"/>
              </a:rPr>
              <a:t>Reduction of ant</a:t>
            </a:r>
            <a:r>
              <a:rPr lang="et-EE" sz="2400" dirty="0" smtClean="0">
                <a:solidFill>
                  <a:srgbClr val="008080"/>
                </a:solidFill>
                <a:latin typeface="Tahoma" panose="020B0604030504040204" pitchFamily="34" charset="0"/>
                <a:ea typeface="Tahoma" panose="020B0604030504040204" pitchFamily="34" charset="0"/>
                <a:cs typeface="Tahoma" panose="020B0604030504040204" pitchFamily="34" charset="0"/>
              </a:rPr>
              <a:t>i-</a:t>
            </a:r>
            <a:r>
              <a:rPr lang="en-US" sz="2400" dirty="0" smtClean="0">
                <a:solidFill>
                  <a:srgbClr val="008080"/>
                </a:solidFill>
                <a:latin typeface="Tahoma" panose="020B0604030504040204" pitchFamily="34" charset="0"/>
                <a:ea typeface="Tahoma" panose="020B0604030504040204" pitchFamily="34" charset="0"/>
                <a:cs typeface="Tahoma" panose="020B0604030504040204" pitchFamily="34" charset="0"/>
              </a:rPr>
              <a:t>biotic</a:t>
            </a:r>
            <a:r>
              <a:rPr lang="et-EE" sz="2400" dirty="0" smtClean="0">
                <a:solidFill>
                  <a:srgbClr val="008080"/>
                </a:solidFill>
                <a:latin typeface="Tahoma" panose="020B0604030504040204" pitchFamily="34" charset="0"/>
                <a:ea typeface="Tahoma" panose="020B0604030504040204" pitchFamily="34" charset="0"/>
                <a:cs typeface="Tahoma" panose="020B0604030504040204" pitchFamily="34" charset="0"/>
              </a:rPr>
              <a:t> </a:t>
            </a:r>
            <a:r>
              <a:rPr lang="et-EE" sz="2400" dirty="0" err="1" smtClean="0">
                <a:solidFill>
                  <a:srgbClr val="008080"/>
                </a:solidFill>
                <a:latin typeface="Tahoma" panose="020B0604030504040204" pitchFamily="34" charset="0"/>
                <a:ea typeface="Tahoma" panose="020B0604030504040204" pitchFamily="34" charset="0"/>
                <a:cs typeface="Tahoma" panose="020B0604030504040204" pitchFamily="34" charset="0"/>
              </a:rPr>
              <a:t>use</a:t>
            </a:r>
            <a:r>
              <a:rPr lang="et-EE" sz="2400" dirty="0" smtClean="0">
                <a:solidFill>
                  <a:srgbClr val="008080"/>
                </a:solidFill>
                <a:latin typeface="Tahoma" panose="020B0604030504040204" pitchFamily="34" charset="0"/>
                <a:ea typeface="Tahoma" panose="020B0604030504040204" pitchFamily="34" charset="0"/>
                <a:cs typeface="Tahoma" panose="020B0604030504040204" pitchFamily="34" charset="0"/>
              </a:rPr>
              <a:t> in </a:t>
            </a:r>
            <a:r>
              <a:rPr lang="et-EE" sz="2400" dirty="0" err="1" smtClean="0">
                <a:solidFill>
                  <a:srgbClr val="008080"/>
                </a:solidFill>
                <a:latin typeface="Tahoma" panose="020B0604030504040204" pitchFamily="34" charset="0"/>
                <a:ea typeface="Tahoma" panose="020B0604030504040204" pitchFamily="34" charset="0"/>
                <a:cs typeface="Tahoma" panose="020B0604030504040204" pitchFamily="34" charset="0"/>
              </a:rPr>
              <a:t>the</a:t>
            </a:r>
            <a:r>
              <a:rPr lang="et-EE" sz="2400" dirty="0" smtClean="0">
                <a:solidFill>
                  <a:srgbClr val="008080"/>
                </a:solidFill>
                <a:latin typeface="Tahoma" panose="020B0604030504040204" pitchFamily="34" charset="0"/>
                <a:ea typeface="Tahoma" panose="020B0604030504040204" pitchFamily="34" charset="0"/>
                <a:cs typeface="Tahoma" panose="020B0604030504040204" pitchFamily="34" charset="0"/>
              </a:rPr>
              <a:t> p</a:t>
            </a:r>
            <a:r>
              <a:rPr lang="en-US" sz="2400" dirty="0" err="1" smtClean="0">
                <a:solidFill>
                  <a:srgbClr val="008080"/>
                </a:solidFill>
                <a:latin typeface="Tahoma" panose="020B0604030504040204" pitchFamily="34" charset="0"/>
                <a:ea typeface="Tahoma" panose="020B0604030504040204" pitchFamily="34" charset="0"/>
                <a:cs typeface="Tahoma" panose="020B0604030504040204" pitchFamily="34" charset="0"/>
              </a:rPr>
              <a:t>ig</a:t>
            </a:r>
            <a:r>
              <a:rPr lang="et-EE" sz="2400" dirty="0" smtClean="0">
                <a:solidFill>
                  <a:srgbClr val="008080"/>
                </a:solidFill>
                <a:latin typeface="Tahoma" panose="020B0604030504040204" pitchFamily="34" charset="0"/>
                <a:ea typeface="Tahoma" panose="020B0604030504040204" pitchFamily="34" charset="0"/>
                <a:cs typeface="Tahoma" panose="020B0604030504040204" pitchFamily="34" charset="0"/>
              </a:rPr>
              <a:t> </a:t>
            </a:r>
            <a:r>
              <a:rPr lang="et-EE" sz="2400" dirty="0" err="1" smtClean="0">
                <a:solidFill>
                  <a:srgbClr val="008080"/>
                </a:solidFill>
                <a:latin typeface="Tahoma" panose="020B0604030504040204" pitchFamily="34" charset="0"/>
                <a:ea typeface="Tahoma" panose="020B0604030504040204" pitchFamily="34" charset="0"/>
                <a:cs typeface="Tahoma" panose="020B0604030504040204" pitchFamily="34" charset="0"/>
              </a:rPr>
              <a:t>sector</a:t>
            </a:r>
            <a:endParaRPr lang="en-US" sz="2400" dirty="0" smtClean="0">
              <a:solidFill>
                <a:srgbClr val="008080"/>
              </a:solidFill>
              <a:latin typeface="Tahoma" panose="020B0604030504040204" pitchFamily="34" charset="0"/>
              <a:ea typeface="Tahoma" panose="020B0604030504040204" pitchFamily="34" charset="0"/>
              <a:cs typeface="Tahoma" panose="020B0604030504040204" pitchFamily="34" charset="0"/>
            </a:endParaRPr>
          </a:p>
          <a:p>
            <a:pPr marL="342900" indent="-342900" eaLnBrk="1" fontAlgn="auto" hangingPunct="1">
              <a:spcBef>
                <a:spcPts val="0"/>
              </a:spcBef>
              <a:spcAft>
                <a:spcPts val="0"/>
              </a:spcAft>
              <a:buFont typeface="Arial" panose="020B0604020202020204" pitchFamily="34" charset="0"/>
              <a:buChar char="•"/>
              <a:defRPr/>
            </a:pPr>
            <a:r>
              <a:rPr lang="et-EE" sz="2400" dirty="0" err="1" smtClean="0">
                <a:solidFill>
                  <a:srgbClr val="008080"/>
                </a:solidFill>
                <a:latin typeface="Tahoma" panose="020B0604030504040204" pitchFamily="34" charset="0"/>
                <a:ea typeface="Tahoma" panose="020B0604030504040204" pitchFamily="34" charset="0"/>
                <a:cs typeface="Tahoma" panose="020B0604030504040204" pitchFamily="34" charset="0"/>
              </a:rPr>
              <a:t>Cooperation</a:t>
            </a:r>
            <a:r>
              <a:rPr lang="et-EE" sz="2400" dirty="0" smtClean="0">
                <a:solidFill>
                  <a:srgbClr val="008080"/>
                </a:solidFill>
                <a:latin typeface="Tahoma" panose="020B0604030504040204" pitchFamily="34" charset="0"/>
                <a:ea typeface="Tahoma" panose="020B0604030504040204" pitchFamily="34" charset="0"/>
                <a:cs typeface="Tahoma" panose="020B0604030504040204" pitchFamily="34" charset="0"/>
              </a:rPr>
              <a:t> </a:t>
            </a:r>
            <a:r>
              <a:rPr lang="et-EE" sz="2400" dirty="0" err="1" smtClean="0">
                <a:solidFill>
                  <a:srgbClr val="008080"/>
                </a:solidFill>
                <a:latin typeface="Tahoma" panose="020B0604030504040204" pitchFamily="34" charset="0"/>
                <a:ea typeface="Tahoma" panose="020B0604030504040204" pitchFamily="34" charset="0"/>
                <a:cs typeface="Tahoma" panose="020B0604030504040204" pitchFamily="34" charset="0"/>
              </a:rPr>
              <a:t>models</a:t>
            </a:r>
            <a:r>
              <a:rPr lang="et-EE" sz="2400" dirty="0" smtClean="0">
                <a:solidFill>
                  <a:srgbClr val="008080"/>
                </a:solidFill>
                <a:latin typeface="Tahoma" panose="020B0604030504040204" pitchFamily="34" charset="0"/>
                <a:ea typeface="Tahoma" panose="020B0604030504040204" pitchFamily="34" charset="0"/>
                <a:cs typeface="Tahoma" panose="020B0604030504040204" pitchFamily="34" charset="0"/>
              </a:rPr>
              <a:t> in g</a:t>
            </a:r>
            <a:r>
              <a:rPr lang="en-US" sz="2400" dirty="0" err="1" smtClean="0">
                <a:solidFill>
                  <a:srgbClr val="008080"/>
                </a:solidFill>
                <a:latin typeface="Tahoma" panose="020B0604030504040204" pitchFamily="34" charset="0"/>
                <a:ea typeface="Tahoma" panose="020B0604030504040204" pitchFamily="34" charset="0"/>
                <a:cs typeface="Tahoma" panose="020B0604030504040204" pitchFamily="34" charset="0"/>
              </a:rPr>
              <a:t>enetic</a:t>
            </a:r>
            <a:r>
              <a:rPr lang="en-US" sz="2400" dirty="0" smtClean="0">
                <a:solidFill>
                  <a:srgbClr val="008080"/>
                </a:solidFill>
                <a:latin typeface="Tahoma" panose="020B0604030504040204" pitchFamily="34" charset="0"/>
                <a:ea typeface="Tahoma" panose="020B0604030504040204" pitchFamily="34" charset="0"/>
                <a:cs typeface="Tahoma" panose="020B0604030504040204" pitchFamily="34" charset="0"/>
              </a:rPr>
              <a:t> </a:t>
            </a:r>
            <a:r>
              <a:rPr lang="et-EE" sz="2400" dirty="0">
                <a:solidFill>
                  <a:srgbClr val="008080"/>
                </a:solidFill>
                <a:latin typeface="Tahoma" panose="020B0604030504040204" pitchFamily="34" charset="0"/>
                <a:ea typeface="Tahoma" panose="020B0604030504040204" pitchFamily="34" charset="0"/>
                <a:cs typeface="Tahoma" panose="020B0604030504040204" pitchFamily="34" charset="0"/>
              </a:rPr>
              <a:t>r</a:t>
            </a:r>
            <a:r>
              <a:rPr lang="en-US" sz="2400" dirty="0" err="1" smtClean="0">
                <a:solidFill>
                  <a:srgbClr val="008080"/>
                </a:solidFill>
                <a:latin typeface="Tahoma" panose="020B0604030504040204" pitchFamily="34" charset="0"/>
                <a:ea typeface="Tahoma" panose="020B0604030504040204" pitchFamily="34" charset="0"/>
                <a:cs typeface="Tahoma" panose="020B0604030504040204" pitchFamily="34" charset="0"/>
              </a:rPr>
              <a:t>esources</a:t>
            </a:r>
            <a:r>
              <a:rPr lang="en-US" sz="2400" dirty="0" smtClean="0">
                <a:solidFill>
                  <a:srgbClr val="008080"/>
                </a:solidFill>
                <a:latin typeface="Tahoma" panose="020B0604030504040204" pitchFamily="34" charset="0"/>
                <a:ea typeface="Tahoma" panose="020B0604030504040204" pitchFamily="34" charset="0"/>
                <a:cs typeface="Tahoma" panose="020B0604030504040204" pitchFamily="34" charset="0"/>
              </a:rPr>
              <a:t> </a:t>
            </a:r>
          </a:p>
          <a:p>
            <a:pPr marL="342900" indent="-342900" eaLnBrk="1" fontAlgn="auto" hangingPunct="1">
              <a:spcBef>
                <a:spcPts val="0"/>
              </a:spcBef>
              <a:spcAft>
                <a:spcPts val="0"/>
              </a:spcAft>
              <a:buFont typeface="Arial" panose="020B0604020202020204" pitchFamily="34" charset="0"/>
              <a:buChar char="•"/>
              <a:defRPr/>
            </a:pPr>
            <a:r>
              <a:rPr lang="en-US" sz="2400" dirty="0" smtClean="0">
                <a:solidFill>
                  <a:srgbClr val="008080"/>
                </a:solidFill>
                <a:latin typeface="Tahoma" panose="020B0604030504040204" pitchFamily="34" charset="0"/>
                <a:ea typeface="Tahoma" panose="020B0604030504040204" pitchFamily="34" charset="0"/>
                <a:cs typeface="Tahoma" panose="020B0604030504040204" pitchFamily="34" charset="0"/>
              </a:rPr>
              <a:t>Soil Organic Matter</a:t>
            </a:r>
            <a:r>
              <a:rPr lang="et-EE" sz="2400" dirty="0" smtClean="0">
                <a:solidFill>
                  <a:srgbClr val="008080"/>
                </a:solidFill>
                <a:latin typeface="Tahoma" panose="020B0604030504040204" pitchFamily="34" charset="0"/>
                <a:ea typeface="Tahoma" panose="020B0604030504040204" pitchFamily="34" charset="0"/>
                <a:cs typeface="Tahoma" panose="020B0604030504040204" pitchFamily="34" charset="0"/>
              </a:rPr>
              <a:t> </a:t>
            </a:r>
            <a:r>
              <a:rPr lang="et-EE" sz="2400" dirty="0" err="1" smtClean="0">
                <a:solidFill>
                  <a:srgbClr val="008080"/>
                </a:solidFill>
                <a:latin typeface="Tahoma" panose="020B0604030504040204" pitchFamily="34" charset="0"/>
                <a:ea typeface="Tahoma" panose="020B0604030504040204" pitchFamily="34" charset="0"/>
                <a:cs typeface="Tahoma" panose="020B0604030504040204" pitchFamily="34" charset="0"/>
              </a:rPr>
              <a:t>content</a:t>
            </a:r>
            <a:r>
              <a:rPr lang="et-EE" sz="2400" dirty="0" smtClean="0">
                <a:solidFill>
                  <a:srgbClr val="008080"/>
                </a:solidFill>
                <a:latin typeface="Tahoma" panose="020B0604030504040204" pitchFamily="34" charset="0"/>
                <a:ea typeface="Tahoma" panose="020B0604030504040204" pitchFamily="34" charset="0"/>
                <a:cs typeface="Tahoma" panose="020B0604030504040204" pitchFamily="34" charset="0"/>
              </a:rPr>
              <a:t> in </a:t>
            </a:r>
            <a:r>
              <a:rPr lang="et-EE" sz="2400" dirty="0" err="1" smtClean="0">
                <a:solidFill>
                  <a:srgbClr val="008080"/>
                </a:solidFill>
                <a:latin typeface="Tahoma" panose="020B0604030504040204" pitchFamily="34" charset="0"/>
                <a:ea typeface="Tahoma" panose="020B0604030504040204" pitchFamily="34" charset="0"/>
                <a:cs typeface="Tahoma" panose="020B0604030504040204" pitchFamily="34" charset="0"/>
              </a:rPr>
              <a:t>Mediterranean</a:t>
            </a:r>
            <a:r>
              <a:rPr lang="et-EE" sz="2400" dirty="0" smtClean="0">
                <a:solidFill>
                  <a:srgbClr val="008080"/>
                </a:solidFill>
                <a:latin typeface="Tahoma" panose="020B0604030504040204" pitchFamily="34" charset="0"/>
                <a:ea typeface="Tahoma" panose="020B0604030504040204" pitchFamily="34" charset="0"/>
                <a:cs typeface="Tahoma" panose="020B0604030504040204" pitchFamily="34" charset="0"/>
              </a:rPr>
              <a:t> </a:t>
            </a:r>
            <a:r>
              <a:rPr lang="et-EE" sz="2400" dirty="0" err="1" smtClean="0">
                <a:solidFill>
                  <a:srgbClr val="008080"/>
                </a:solidFill>
                <a:latin typeface="Tahoma" panose="020B0604030504040204" pitchFamily="34" charset="0"/>
                <a:ea typeface="Tahoma" panose="020B0604030504040204" pitchFamily="34" charset="0"/>
                <a:cs typeface="Tahoma" panose="020B0604030504040204" pitchFamily="34" charset="0"/>
              </a:rPr>
              <a:t>soils</a:t>
            </a:r>
            <a:endParaRPr lang="en-US" sz="2400" dirty="0" smtClean="0">
              <a:solidFill>
                <a:srgbClr val="008080"/>
              </a:solidFill>
              <a:latin typeface="Tahoma" panose="020B0604030504040204" pitchFamily="34" charset="0"/>
              <a:ea typeface="Tahoma" panose="020B0604030504040204" pitchFamily="34" charset="0"/>
              <a:cs typeface="Tahoma" panose="020B0604030504040204" pitchFamily="34" charset="0"/>
            </a:endParaRPr>
          </a:p>
          <a:p>
            <a:pPr marL="342900" indent="-342900" eaLnBrk="1" fontAlgn="auto" hangingPunct="1">
              <a:spcBef>
                <a:spcPts val="0"/>
              </a:spcBef>
              <a:spcAft>
                <a:spcPts val="0"/>
              </a:spcAft>
              <a:buFont typeface="Arial" panose="020B0604020202020204" pitchFamily="34" charset="0"/>
              <a:buChar char="•"/>
              <a:defRPr/>
            </a:pPr>
            <a:r>
              <a:rPr lang="en-US" sz="2400" dirty="0" smtClean="0">
                <a:solidFill>
                  <a:srgbClr val="008080"/>
                </a:solidFill>
                <a:latin typeface="Tahoma" panose="020B0604030504040204" pitchFamily="34" charset="0"/>
                <a:ea typeface="Tahoma" panose="020B0604030504040204" pitchFamily="34" charset="0"/>
                <a:cs typeface="Tahoma" panose="020B0604030504040204" pitchFamily="34" charset="0"/>
              </a:rPr>
              <a:t>Integrated Pest Management</a:t>
            </a:r>
            <a:r>
              <a:rPr lang="et-EE" sz="2400" dirty="0" smtClean="0">
                <a:solidFill>
                  <a:srgbClr val="008080"/>
                </a:solidFill>
                <a:latin typeface="Tahoma" panose="020B0604030504040204" pitchFamily="34" charset="0"/>
                <a:ea typeface="Tahoma" panose="020B0604030504040204" pitchFamily="34" charset="0"/>
                <a:cs typeface="Tahoma" panose="020B0604030504040204" pitchFamily="34" charset="0"/>
              </a:rPr>
              <a:t> in Brassica</a:t>
            </a:r>
            <a:endParaRPr lang="nl-BE" sz="2400" dirty="0" smtClean="0">
              <a:solidFill>
                <a:srgbClr val="008080"/>
              </a:solidFill>
              <a:latin typeface="Tahoma" panose="020B0604030504040204" pitchFamily="34" charset="0"/>
              <a:ea typeface="Tahoma" panose="020B0604030504040204" pitchFamily="34" charset="0"/>
              <a:cs typeface="Tahoma" panose="020B0604030504040204" pitchFamily="34" charset="0"/>
            </a:endParaRPr>
          </a:p>
          <a:p>
            <a:pPr marL="342900" indent="-342900" eaLnBrk="1" fontAlgn="auto" hangingPunct="1">
              <a:spcBef>
                <a:spcPts val="0"/>
              </a:spcBef>
              <a:spcAft>
                <a:spcPts val="0"/>
              </a:spcAft>
              <a:buFont typeface="Arial" panose="020B0604020202020204" pitchFamily="34" charset="0"/>
              <a:buChar char="•"/>
              <a:defRPr/>
            </a:pPr>
            <a:r>
              <a:rPr lang="nl-BE" sz="2400" dirty="0" smtClean="0">
                <a:solidFill>
                  <a:srgbClr val="008080"/>
                </a:solidFill>
                <a:latin typeface="Tahoma" panose="020B0604030504040204" pitchFamily="34" charset="0"/>
                <a:ea typeface="Tahoma" panose="020B0604030504040204" pitchFamily="34" charset="0"/>
                <a:cs typeface="Tahoma" panose="020B0604030504040204" pitchFamily="34" charset="0"/>
              </a:rPr>
              <a:t>..more on the website</a:t>
            </a:r>
            <a:endParaRPr lang="en-US" sz="2400" dirty="0" smtClean="0">
              <a:solidFill>
                <a:srgbClr val="008080"/>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2" descr="\\192.168.100.138\blackboxrevelation\EIP\visual identity\logo\logo EIP+EC\banner_EIP_ECverticaal.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948264" y="0"/>
            <a:ext cx="1728192" cy="2287312"/>
          </a:xfrm>
          <a:prstGeom prst="rect">
            <a:avLst/>
          </a:prstGeom>
          <a:noFill/>
          <a:effectLst>
            <a:outerShdw blurRad="63500" sx="102000" sy="102000" algn="ctr" rotWithShape="0">
              <a:prstClr val="black">
                <a:alpha val="40000"/>
              </a:prstClr>
            </a:outerShdw>
          </a:effectLst>
        </p:spPr>
      </p:pic>
      <p:cxnSp>
        <p:nvCxnSpPr>
          <p:cNvPr id="24" name="Rechte verbindingslijn 23"/>
          <p:cNvCxnSpPr/>
          <p:nvPr/>
        </p:nvCxnSpPr>
        <p:spPr>
          <a:xfrm>
            <a:off x="7298779" y="4581128"/>
            <a:ext cx="0" cy="1800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p:cNvCxnSpPr/>
          <p:nvPr/>
        </p:nvCxnSpPr>
        <p:spPr>
          <a:xfrm>
            <a:off x="5138539" y="4581128"/>
            <a:ext cx="400546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026" name="Picture 2" descr="\\192.168.100.138\blackboxrevelation\EIP\visual identity\logo\logo EIP+EC\banner_EIP_ECverticaal.jp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948264" y="6197769"/>
            <a:ext cx="1731253" cy="660231"/>
          </a:xfrm>
          <a:prstGeom prst="rect">
            <a:avLst/>
          </a:prstGeom>
          <a:noFill/>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0076613"/>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BE" dirty="0" smtClean="0"/>
              <a:t>Focus Group: </a:t>
            </a:r>
            <a:r>
              <a:rPr lang="nl-BE" dirty="0"/>
              <a:t>Optimising arable yields </a:t>
            </a:r>
            <a:r>
              <a:rPr lang="nl-BE" dirty="0" smtClean="0"/>
              <a:t/>
            </a:r>
            <a:br>
              <a:rPr lang="nl-BE" dirty="0" smtClean="0"/>
            </a:br>
            <a:r>
              <a:rPr lang="nl-BE" dirty="0" smtClean="0"/>
              <a:t>in Organic Arable Farming</a:t>
            </a:r>
            <a:endParaRPr lang="nl-BE" dirty="0"/>
          </a:p>
        </p:txBody>
      </p:sp>
      <p:sp>
        <p:nvSpPr>
          <p:cNvPr id="5" name="Content Placeholder 4"/>
          <p:cNvSpPr>
            <a:spLocks noGrp="1"/>
          </p:cNvSpPr>
          <p:nvPr>
            <p:ph idx="1"/>
          </p:nvPr>
        </p:nvSpPr>
        <p:spPr>
          <a:xfrm>
            <a:off x="457200" y="1845529"/>
            <a:ext cx="5410944" cy="4535799"/>
          </a:xfrm>
        </p:spPr>
        <p:txBody>
          <a:bodyPr/>
          <a:lstStyle/>
          <a:p>
            <a:pPr marL="0" indent="0">
              <a:buNone/>
            </a:pPr>
            <a:r>
              <a:rPr lang="en-US" sz="2400" dirty="0" smtClean="0"/>
              <a:t>Why do the yields on Organic arable farms vary so much, and how can this yield gap be </a:t>
            </a:r>
            <a:r>
              <a:rPr lang="en-US" sz="2400" dirty="0" err="1" smtClean="0"/>
              <a:t>minimised</a:t>
            </a:r>
            <a:r>
              <a:rPr lang="en-US" sz="2400" dirty="0" smtClean="0"/>
              <a:t>? </a:t>
            </a:r>
          </a:p>
          <a:p>
            <a:pPr marL="0" indent="0">
              <a:buNone/>
            </a:pPr>
            <a:endParaRPr lang="en-US" sz="2000" dirty="0" smtClean="0">
              <a:latin typeface="Ubuntu"/>
            </a:endParaRPr>
          </a:p>
          <a:p>
            <a:r>
              <a:rPr lang="en-US" sz="2400" dirty="0" smtClean="0"/>
              <a:t>proposals </a:t>
            </a:r>
            <a:r>
              <a:rPr lang="en-US" sz="2400" dirty="0"/>
              <a:t>for </a:t>
            </a:r>
            <a:r>
              <a:rPr lang="en-US" sz="2400" dirty="0" smtClean="0"/>
              <a:t>action</a:t>
            </a:r>
          </a:p>
          <a:p>
            <a:r>
              <a:rPr lang="en-US" sz="2400" dirty="0" smtClean="0"/>
              <a:t>examples </a:t>
            </a:r>
            <a:r>
              <a:rPr lang="en-US" sz="2400" dirty="0"/>
              <a:t>of practical solutions</a:t>
            </a:r>
          </a:p>
          <a:p>
            <a:r>
              <a:rPr lang="en-US" sz="2400" dirty="0" smtClean="0"/>
              <a:t>suggestions </a:t>
            </a:r>
            <a:r>
              <a:rPr lang="en-US" sz="2400" dirty="0"/>
              <a:t>for the setting-up of </a:t>
            </a:r>
            <a:r>
              <a:rPr lang="en-US" sz="2400" dirty="0" smtClean="0"/>
              <a:t>Operational Groups</a:t>
            </a:r>
            <a:endParaRPr lang="en-US" sz="2400" dirty="0"/>
          </a:p>
          <a:p>
            <a:r>
              <a:rPr lang="en-US" sz="2400" dirty="0" smtClean="0"/>
              <a:t>research </a:t>
            </a:r>
            <a:r>
              <a:rPr lang="en-US" sz="2400" dirty="0"/>
              <a:t>topics and </a:t>
            </a:r>
            <a:r>
              <a:rPr lang="en-US" sz="2400" dirty="0" smtClean="0"/>
              <a:t>methodologies</a:t>
            </a:r>
            <a:endParaRPr lang="en-US" sz="2400" dirty="0"/>
          </a:p>
          <a:p>
            <a:r>
              <a:rPr lang="en-US" sz="2400" dirty="0" smtClean="0"/>
              <a:t>proposals </a:t>
            </a:r>
            <a:r>
              <a:rPr lang="en-US" sz="2400" dirty="0"/>
              <a:t>for dissemination, training and </a:t>
            </a:r>
            <a:r>
              <a:rPr lang="en-US" sz="2400" dirty="0" smtClean="0"/>
              <a:t>education </a:t>
            </a:r>
            <a:r>
              <a:rPr lang="nl-BE" sz="2400" dirty="0" err="1" smtClean="0"/>
              <a:t>programmes</a:t>
            </a:r>
            <a:endParaRPr lang="nl-BE" sz="2400" dirty="0"/>
          </a:p>
          <a:p>
            <a:pPr marL="0" indent="0">
              <a:buNone/>
            </a:pPr>
            <a:endParaRPr lang="en-US" b="1" dirty="0" smtClean="0"/>
          </a:p>
          <a:p>
            <a:pPr marL="0" indent="0">
              <a:buNone/>
            </a:pPr>
            <a:endParaRPr lang="en-US" b="1" dirty="0"/>
          </a:p>
          <a:p>
            <a:pPr marL="0" indent="0">
              <a:buNone/>
            </a:pPr>
            <a:endParaRPr lang="en-US" b="1" dirty="0" smtClean="0"/>
          </a:p>
          <a:p>
            <a:pPr marL="0" indent="0">
              <a:buNone/>
            </a:pPr>
            <a:endParaRPr lang="en-US" b="1" dirty="0" smtClean="0"/>
          </a:p>
          <a:p>
            <a:endParaRPr lang="nl-BE" dirty="0"/>
          </a:p>
        </p:txBody>
      </p:sp>
      <p:pic>
        <p:nvPicPr>
          <p:cNvPr id="2" name="Afbeelding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0153" y="1620181"/>
            <a:ext cx="3203848" cy="4805771"/>
          </a:xfrm>
          <a:prstGeom prst="rect">
            <a:avLst/>
          </a:prstGeom>
        </p:spPr>
      </p:pic>
      <p:pic>
        <p:nvPicPr>
          <p:cNvPr id="9" name="Picture 4" descr="C:\Users\Jusbox\Desktop\streepjes-01.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1522884"/>
            <a:ext cx="9144000" cy="216024"/>
          </a:xfrm>
          <a:prstGeom prst="rect">
            <a:avLst/>
          </a:prstGeom>
          <a:noFill/>
        </p:spPr>
      </p:pic>
      <p:pic>
        <p:nvPicPr>
          <p:cNvPr id="7" name="Picture 2" descr="\\192.168.100.138\blackboxrevelation\EIP\visual identity\logo\logo EIP+EC\banner_EIP_ECverticaal.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948264" y="0"/>
            <a:ext cx="1728192" cy="2287312"/>
          </a:xfrm>
          <a:prstGeom prst="rect">
            <a:avLst/>
          </a:prstGeom>
          <a:noFill/>
          <a:effectLst>
            <a:outerShdw blurRad="63500" sx="102000" sy="102000" algn="ctr" rotWithShape="0">
              <a:prstClr val="black">
                <a:alpha val="40000"/>
              </a:prstClr>
            </a:outerShdw>
          </a:effectLst>
        </p:spPr>
      </p:pic>
      <p:pic>
        <p:nvPicPr>
          <p:cNvPr id="10" name="Picture 4" descr="C:\Users\Jusbox\Desktop\streepjes-01.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937" y="6333703"/>
            <a:ext cx="9144000" cy="216024"/>
          </a:xfrm>
          <a:prstGeom prst="rect">
            <a:avLst/>
          </a:prstGeom>
          <a:noFill/>
        </p:spPr>
      </p:pic>
      <p:pic>
        <p:nvPicPr>
          <p:cNvPr id="8" name="Picture 2" descr="\\192.168.100.138\blackboxrevelation\EIP\visual identity\logo\logo EIP+EC\banner_EIP_ECverticaal.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948264" y="6197769"/>
            <a:ext cx="1731253" cy="660231"/>
          </a:xfrm>
          <a:prstGeom prst="rect">
            <a:avLst/>
          </a:prstGeom>
          <a:noFill/>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83633965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SGUID" val="5a198204-a27f-4c56-872c-a1c912c40fa3"/>
</p:tagLst>
</file>

<file path=ppt/theme/theme1.xml><?xml version="1.0" encoding="utf-8"?>
<a:theme xmlns:a="http://schemas.openxmlformats.org/drawingml/2006/main" name="EIP-AGRI2">
  <a:themeElements>
    <a:clrScheme name="EIP visual identity">
      <a:dk1>
        <a:srgbClr val="3C3118"/>
      </a:dk1>
      <a:lt1>
        <a:sysClr val="window" lastClr="FFFFFF"/>
      </a:lt1>
      <a:dk2>
        <a:srgbClr val="808285"/>
      </a:dk2>
      <a:lt2>
        <a:srgbClr val="3C3118"/>
      </a:lt2>
      <a:accent1>
        <a:srgbClr val="61A984"/>
      </a:accent1>
      <a:accent2>
        <a:srgbClr val="BFD730"/>
      </a:accent2>
      <a:accent3>
        <a:srgbClr val="7CCCBF"/>
      </a:accent3>
      <a:accent4>
        <a:srgbClr val="DBEADA"/>
      </a:accent4>
      <a:accent5>
        <a:srgbClr val="CAC881"/>
      </a:accent5>
      <a:accent6>
        <a:srgbClr val="90CE9C"/>
      </a:accent6>
      <a:hlink>
        <a:srgbClr val="61A984"/>
      </a:hlink>
      <a:folHlink>
        <a:srgbClr val="7CCCBF"/>
      </a:folHlink>
    </a:clrScheme>
    <a:fontScheme name="Standaardontwerp">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40502_general presentation EIP-AGRI" id="{D1FD45C2-062A-407E-88FF-82DDD204161D}" vid="{551E974A-9649-46AC-A2AD-DCF4AF30C588}"/>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CB8BF11870ABD47BDAA7F68E2F15F2B" ma:contentTypeVersion="0" ma:contentTypeDescription="Create a new document." ma:contentTypeScope="" ma:versionID="98657f74916d37693445d90d6f10e042">
  <xsd:schema xmlns:xsd="http://www.w3.org/2001/XMLSchema" xmlns:xs="http://www.w3.org/2001/XMLSchema" xmlns:p="http://schemas.microsoft.com/office/2006/metadata/properties" targetNamespace="http://schemas.microsoft.com/office/2006/metadata/properties" ma:root="true" ma:fieldsID="d15787acf22db4e4c0ac8b858fca640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56404A-F5F3-410E-8B3E-AED9F3941AD7}">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7D0A659E-698B-4777-B435-846D0FBA7521}">
  <ds:schemaRefs>
    <ds:schemaRef ds:uri="http://schemas.microsoft.com/sharepoint/v3/contenttype/forms"/>
  </ds:schemaRefs>
</ds:datastoreItem>
</file>

<file path=customXml/itemProps3.xml><?xml version="1.0" encoding="utf-8"?>
<ds:datastoreItem xmlns:ds="http://schemas.openxmlformats.org/officeDocument/2006/customXml" ds:itemID="{7E1FDB70-0E1B-4E65-91D7-C785B1567A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20140502_general presentation EIP-AGRI</Template>
  <TotalTime>3140</TotalTime>
  <Words>2004</Words>
  <Application>Microsoft Office PowerPoint</Application>
  <PresentationFormat>On-screen Show (4:3)</PresentationFormat>
  <Paragraphs>239</Paragraphs>
  <Slides>18</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Symbol</vt:lpstr>
      <vt:lpstr>Tahoma</vt:lpstr>
      <vt:lpstr>Ubuntu</vt:lpstr>
      <vt:lpstr>Verdana</vt:lpstr>
      <vt:lpstr>Wingdings</vt:lpstr>
      <vt:lpstr>EIP-AGRI2</vt:lpstr>
      <vt:lpstr>PowerPoint Presentation</vt:lpstr>
      <vt:lpstr>EIP-AGRI in a nutshell</vt:lpstr>
      <vt:lpstr>EIP-AGRI in a nutshell</vt:lpstr>
      <vt:lpstr>     EIP-AGRI: Interactive Innovation Model  </vt:lpstr>
      <vt:lpstr> Means to implement the EIP-AGRI</vt:lpstr>
      <vt:lpstr>EIP-AGRI connects all actors within                    the EIP-AGRI Network</vt:lpstr>
      <vt:lpstr>EIP-AGRI Focus Groups tackling agricultural challenges</vt:lpstr>
      <vt:lpstr>EIP-AGRI Focus Groups tackling agricultural challenges</vt:lpstr>
      <vt:lpstr>Focus Group: Optimising arable yields  in Organic Arable Farming</vt:lpstr>
      <vt:lpstr>Focus Group: Optimising arable yields  in Organic Arable Farming</vt:lpstr>
      <vt:lpstr>PowerPoint Presentation</vt:lpstr>
      <vt:lpstr>PowerPoint Presentation</vt:lpstr>
      <vt:lpstr>EIP-AGRI website www.eip-agri.eu The one-stop-shop for agricultural innovation</vt:lpstr>
      <vt:lpstr> Opportunities for  CORE Organic projects?</vt:lpstr>
      <vt:lpstr>EIP-AGRI Publications</vt:lpstr>
      <vt:lpstr>Use EIP-AGRI Publications to share your results</vt:lpstr>
      <vt:lpstr>Monthly newsletters</vt:lpstr>
      <vt:lpstr>Thank you for your attention!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Margarida Ambar</dc:creator>
  <cp:lastModifiedBy>Willemine Brinkman</cp:lastModifiedBy>
  <cp:revision>236</cp:revision>
  <cp:lastPrinted>2014-09-12T14:57:09Z</cp:lastPrinted>
  <dcterms:created xsi:type="dcterms:W3CDTF">2014-05-05T13:32:12Z</dcterms:created>
  <dcterms:modified xsi:type="dcterms:W3CDTF">2014-09-30T16:41:44Z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0x0101004CB8BF11870ABD47BDAA7F68E2F15F2B</vt:lpwstr>
  </property>
</Properties>
</file>